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6"/>
  </p:notesMasterIdLst>
  <p:sldIdLst>
    <p:sldId id="256" r:id="rId2"/>
    <p:sldId id="257" r:id="rId3"/>
    <p:sldId id="258" r:id="rId4"/>
    <p:sldId id="259" r:id="rId5"/>
    <p:sldId id="260" r:id="rId6"/>
    <p:sldId id="261" r:id="rId7"/>
    <p:sldId id="262" r:id="rId8"/>
    <p:sldId id="263" r:id="rId9"/>
    <p:sldId id="267" r:id="rId10"/>
    <p:sldId id="271" r:id="rId11"/>
    <p:sldId id="265" r:id="rId12"/>
    <p:sldId id="272" r:id="rId13"/>
    <p:sldId id="277" r:id="rId14"/>
    <p:sldId id="344" r:id="rId15"/>
  </p:sldIdLst>
  <p:sldSz cx="24387175" cy="13716000"/>
  <p:notesSz cx="13716000" cy="24387175"/>
  <p:embeddedFontLst>
    <p:embeddedFont>
      <p:font typeface="Arial Rounded MT Bold" panose="020F0704030504030204" pitchFamily="34" charset="0"/>
      <p:regular r:id="rId17"/>
    </p:embeddedFont>
    <p:embeddedFont>
      <p:font typeface="Patua One" panose="020B0604020202020204" charset="0"/>
      <p:regular r:id="rId18"/>
    </p:embeddedFont>
    <p:embeddedFont>
      <p:font typeface="Special Elite" panose="020B0604020202020204" charset="0"/>
      <p:regular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4343" userDrawn="1">
          <p15:clr>
            <a:srgbClr val="A4A3A4"/>
          </p15:clr>
        </p15:guide>
        <p15:guide id="2" pos="7681" userDrawn="1">
          <p15:clr>
            <a:srgbClr val="A4A3A4"/>
          </p15:clr>
        </p15:guide>
      </p15:sld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42" roundtripDataSignature="AMtx7mgPIVkAGgj61ptuH6Il41Hu8N0ge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FD8C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40" d="100"/>
          <a:sy n="40" d="100"/>
        </p:scale>
        <p:origin x="666" y="84"/>
      </p:cViewPr>
      <p:guideLst>
        <p:guide orient="horz" pos="4343"/>
        <p:guide pos="7681"/>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3" Type="http://schemas.openxmlformats.org/officeDocument/2006/relationships/slide" Target="slides/slide2.xml"/><Relationship Id="rId42" Type="http://customschemas.google.com/relationships/presentationmetadata" Target="meta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font" Target="fonts/font3.fntdata"/><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43"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
        <p:cNvGrpSpPr/>
        <p:nvPr/>
      </p:nvGrpSpPr>
      <p:grpSpPr>
        <a:xfrm>
          <a:off x="0" y="0"/>
          <a:ext cx="0" cy="0"/>
          <a:chOff x="0" y="0"/>
          <a:chExt cx="0" cy="0"/>
        </a:xfrm>
      </p:grpSpPr>
      <p:sp>
        <p:nvSpPr>
          <p:cNvPr id="12" name="Google Shape;12;g2baaed31fd4_0_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 name="Google Shape;13;g2baaed31fd4_0_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 name="Google Shape;14;g2baaed31fd4_0_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5"/>
        <p:cNvGrpSpPr/>
        <p:nvPr/>
      </p:nvGrpSpPr>
      <p:grpSpPr>
        <a:xfrm>
          <a:off x="0" y="0"/>
          <a:ext cx="0" cy="0"/>
          <a:chOff x="0" y="0"/>
          <a:chExt cx="0" cy="0"/>
        </a:xfrm>
      </p:grpSpPr>
      <p:sp>
        <p:nvSpPr>
          <p:cNvPr id="456" name="Google Shape;456;g2baaed31fd4_0_43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57" name="Google Shape;457;g2baaed31fd4_0_43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58" name="Google Shape;458;g2baaed31fd4_0_43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2baaed31fd4_0_20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3" name="Google Shape;223;g2baaed31fd4_0_20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4" name="Google Shape;224;g2baaed31fd4_0_20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
        <p:cNvGrpSpPr/>
        <p:nvPr/>
      </p:nvGrpSpPr>
      <p:grpSpPr>
        <a:xfrm>
          <a:off x="0" y="0"/>
          <a:ext cx="0" cy="0"/>
          <a:chOff x="0" y="0"/>
          <a:chExt cx="0" cy="0"/>
        </a:xfrm>
      </p:grpSpPr>
      <p:sp>
        <p:nvSpPr>
          <p:cNvPr id="473" name="Google Shape;473;g2baaed31fd4_0_44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74" name="Google Shape;474;g2baaed31fd4_0_44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75" name="Google Shape;475;g2baaed31fd4_0_44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9"/>
        <p:cNvGrpSpPr/>
        <p:nvPr/>
      </p:nvGrpSpPr>
      <p:grpSpPr>
        <a:xfrm>
          <a:off x="0" y="0"/>
          <a:ext cx="0" cy="0"/>
          <a:chOff x="0" y="0"/>
          <a:chExt cx="0" cy="0"/>
        </a:xfrm>
      </p:grpSpPr>
      <p:sp>
        <p:nvSpPr>
          <p:cNvPr id="580" name="Google Shape;580;g2baaed31fd4_0_54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81" name="Google Shape;581;g2baaed31fd4_0_54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82" name="Google Shape;582;g2baaed31fd4_0_54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13</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
        <p:cNvGrpSpPr/>
        <p:nvPr/>
      </p:nvGrpSpPr>
      <p:grpSpPr>
        <a:xfrm>
          <a:off x="0" y="0"/>
          <a:ext cx="0" cy="0"/>
          <a:chOff x="0" y="0"/>
          <a:chExt cx="0" cy="0"/>
        </a:xfrm>
      </p:grpSpPr>
      <p:sp>
        <p:nvSpPr>
          <p:cNvPr id="25" name="Google Shape;25;g2baaed31fd4_0_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 name="Google Shape;26;g2baaed31fd4_0_1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 name="Google Shape;27;g2baaed31fd4_0_13: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
        <p:cNvGrpSpPr/>
        <p:nvPr/>
      </p:nvGrpSpPr>
      <p:grpSpPr>
        <a:xfrm>
          <a:off x="0" y="0"/>
          <a:ext cx="0" cy="0"/>
          <a:chOff x="0" y="0"/>
          <a:chExt cx="0" cy="0"/>
        </a:xfrm>
      </p:grpSpPr>
      <p:sp>
        <p:nvSpPr>
          <p:cNvPr id="38" name="Google Shape;38;g2baaed31fd4_0_2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9" name="Google Shape;39;g2baaed31fd4_0_2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0" name="Google Shape;40;g2baaed31fd4_0_2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2baaed31fd4_0_7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3" name="Google Shape;93;g2baaed31fd4_0_7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4" name="Google Shape;94;g2baaed31fd4_0_7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2baaed31fd4_0_9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6" name="Google Shape;106;g2baaed31fd4_0_9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7" name="Google Shape;107;g2baaed31fd4_0_9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2baaed31fd4_0_1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7" name="Google Shape;127;g2baaed31fd4_0_11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8" name="Google Shape;128;g2baaed31fd4_0_11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2baaed31fd4_0_1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5" name="Google Shape;155;g2baaed31fd4_0_13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6" name="Google Shape;156;g2baaed31fd4_0_13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2baaed31fd4_0_15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0" name="Google Shape;170;g2baaed31fd4_0_15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1" name="Google Shape;171;g2baaed31fd4_0_15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2baaed31fd4_0_29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18" name="Google Shape;318;g2baaed31fd4_0_29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9" name="Google Shape;319;g2baaed31fd4_0_29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DEFAULT">
  <p:cSld name="DEFAULT">
    <p:bg>
      <p:bgPr>
        <a:solidFill>
          <a:schemeClr val="lt1"/>
        </a:solidFill>
        <a:effectLst/>
      </p:bgPr>
    </p:bg>
    <p:spTree>
      <p:nvGrpSpPr>
        <p:cNvPr id="1" name="Shape 10"/>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9F0CFEB-4F2F-D174-662B-6588006ACAFD}"/>
              </a:ext>
            </a:extLst>
          </p:cNvPr>
          <p:cNvSpPr>
            <a:spLocks noGrp="1"/>
          </p:cNvSpPr>
          <p:nvPr>
            <p:ph type="dt" sz="half" idx="10"/>
          </p:nvPr>
        </p:nvSpPr>
        <p:spPr/>
        <p:txBody>
          <a:bodyPr/>
          <a:lstStyle/>
          <a:p>
            <a:fld id="{CF4886A7-F49E-42A7-9CDB-948D243BDAC8}" type="datetimeFigureOut">
              <a:rPr lang="en-NG" smtClean="0"/>
              <a:t>15/01/2025</a:t>
            </a:fld>
            <a:endParaRPr lang="en-NG"/>
          </a:p>
        </p:txBody>
      </p:sp>
      <p:sp>
        <p:nvSpPr>
          <p:cNvPr id="3" name="Footer Placeholder 2">
            <a:extLst>
              <a:ext uri="{FF2B5EF4-FFF2-40B4-BE49-F238E27FC236}">
                <a16:creationId xmlns:a16="http://schemas.microsoft.com/office/drawing/2014/main" id="{AB4D8452-7E89-1C0B-3CAE-7196822FA39E}"/>
              </a:ext>
            </a:extLst>
          </p:cNvPr>
          <p:cNvSpPr>
            <a:spLocks noGrp="1"/>
          </p:cNvSpPr>
          <p:nvPr>
            <p:ph type="ftr" sz="quarter" idx="11"/>
          </p:nvPr>
        </p:nvSpPr>
        <p:spPr/>
        <p:txBody>
          <a:bodyPr/>
          <a:lstStyle/>
          <a:p>
            <a:endParaRPr lang="en-NG"/>
          </a:p>
        </p:txBody>
      </p:sp>
      <p:sp>
        <p:nvSpPr>
          <p:cNvPr id="4" name="Slide Number Placeholder 3">
            <a:extLst>
              <a:ext uri="{FF2B5EF4-FFF2-40B4-BE49-F238E27FC236}">
                <a16:creationId xmlns:a16="http://schemas.microsoft.com/office/drawing/2014/main" id="{B28D8141-8085-0CBB-D984-ABEDA42161E5}"/>
              </a:ext>
            </a:extLst>
          </p:cNvPr>
          <p:cNvSpPr>
            <a:spLocks noGrp="1"/>
          </p:cNvSpPr>
          <p:nvPr>
            <p:ph type="sldNum" sz="quarter" idx="12"/>
          </p:nvPr>
        </p:nvSpPr>
        <p:spPr/>
        <p:txBody>
          <a:bodyPr/>
          <a:lstStyle/>
          <a:p>
            <a:fld id="{ECF2E80F-81EF-4BAF-B9B3-C34F125BAC38}" type="slidenum">
              <a:rPr lang="en-NG" smtClean="0"/>
              <a:t>‹#›</a:t>
            </a:fld>
            <a:endParaRPr lang="en-NG"/>
          </a:p>
        </p:txBody>
      </p:sp>
    </p:spTree>
    <p:extLst>
      <p:ext uri="{BB962C8B-B14F-4D97-AF65-F5344CB8AC3E}">
        <p14:creationId xmlns:p14="http://schemas.microsoft.com/office/powerpoint/2010/main" val="347481375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Shape 9"/>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1"/>
    <p:sldLayoutId id="2147483650"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29.png"/><Relationship Id="rId5" Type="http://schemas.openxmlformats.org/officeDocument/2006/relationships/image" Target="../media/image21.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8" Type="http://schemas.openxmlformats.org/officeDocument/2006/relationships/image" Target="../media/image31.png"/><Relationship Id="rId3" Type="http://schemas.openxmlformats.org/officeDocument/2006/relationships/image" Target="../media/image10.png"/><Relationship Id="rId7" Type="http://schemas.openxmlformats.org/officeDocument/2006/relationships/image" Target="../media/image30.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27.png"/><Relationship Id="rId5" Type="http://schemas.openxmlformats.org/officeDocument/2006/relationships/image" Target="../media/image12.png"/><Relationship Id="rId4" Type="http://schemas.openxmlformats.org/officeDocument/2006/relationships/image" Target="../media/image11.png"/><Relationship Id="rId9" Type="http://schemas.openxmlformats.org/officeDocument/2006/relationships/image" Target="../media/image32.png"/></Relationships>
</file>

<file path=ppt/slides/_rels/slide12.xml.rels><?xml version="1.0" encoding="UTF-8" standalone="yes"?>
<Relationships xmlns="http://schemas.openxmlformats.org/package/2006/relationships"><Relationship Id="rId8" Type="http://schemas.openxmlformats.org/officeDocument/2006/relationships/image" Target="../media/image36.png"/><Relationship Id="rId3" Type="http://schemas.openxmlformats.org/officeDocument/2006/relationships/image" Target="../media/image11.png"/><Relationship Id="rId7" Type="http://schemas.openxmlformats.org/officeDocument/2006/relationships/image" Target="../media/image35.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image" Target="../media/image12.png"/><Relationship Id="rId9"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37.png"/><Relationship Id="rId5" Type="http://schemas.openxmlformats.org/officeDocument/2006/relationships/image" Target="../media/image21.pn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olumidebalogun1" TargetMode="External"/><Relationship Id="rId2" Type="http://schemas.openxmlformats.org/officeDocument/2006/relationships/hyperlink" Target="https://www.linkedin.com/in/olumide-balogun1/" TargetMode="External"/><Relationship Id="rId1" Type="http://schemas.openxmlformats.org/officeDocument/2006/relationships/slideLayout" Target="../slideLayouts/slideLayout2.xml"/><Relationship Id="rId5" Type="http://schemas.openxmlformats.org/officeDocument/2006/relationships/hyperlink" Target="https://medium.com/@Olumide-Balogun" TargetMode="External"/><Relationship Id="rId4" Type="http://schemas.openxmlformats.org/officeDocument/2006/relationships/hyperlink" Target="https://x.com/IAmOluBalogun"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5.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png"/><Relationship Id="rId7" Type="http://schemas.openxmlformats.org/officeDocument/2006/relationships/image" Target="../media/image20.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22.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23.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28.png"/><Relationship Id="rId5" Type="http://schemas.openxmlformats.org/officeDocument/2006/relationships/image" Target="../media/image21.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DFD8CE"/>
        </a:solidFill>
        <a:effectLst/>
      </p:bgPr>
    </p:bg>
    <p:spTree>
      <p:nvGrpSpPr>
        <p:cNvPr id="1" name="Shape 15"/>
        <p:cNvGrpSpPr/>
        <p:nvPr/>
      </p:nvGrpSpPr>
      <p:grpSpPr>
        <a:xfrm>
          <a:off x="0" y="0"/>
          <a:ext cx="0" cy="0"/>
          <a:chOff x="0" y="0"/>
          <a:chExt cx="0" cy="0"/>
        </a:xfrm>
      </p:grpSpPr>
      <p:pic>
        <p:nvPicPr>
          <p:cNvPr id="16" name="Google Shape;16;g2baaed31fd4_0_1" descr=" "/>
          <p:cNvPicPr preferRelativeResize="0"/>
          <p:nvPr/>
        </p:nvPicPr>
        <p:blipFill rotWithShape="1">
          <a:blip r:embed="rId3">
            <a:alphaModFix/>
          </a:blip>
          <a:srcRect/>
          <a:stretch/>
        </p:blipFill>
        <p:spPr>
          <a:xfrm>
            <a:off x="-139717" y="-292100"/>
            <a:ext cx="3086486" cy="2362200"/>
          </a:xfrm>
          <a:prstGeom prst="rect">
            <a:avLst/>
          </a:prstGeom>
          <a:noFill/>
          <a:ln>
            <a:noFill/>
          </a:ln>
        </p:spPr>
      </p:pic>
      <p:pic>
        <p:nvPicPr>
          <p:cNvPr id="17" name="Google Shape;17;g2baaed31fd4_0_1" descr=" "/>
          <p:cNvPicPr preferRelativeResize="0"/>
          <p:nvPr/>
        </p:nvPicPr>
        <p:blipFill rotWithShape="1">
          <a:blip r:embed="rId4">
            <a:alphaModFix/>
          </a:blip>
          <a:srcRect/>
          <a:stretch/>
        </p:blipFill>
        <p:spPr>
          <a:xfrm>
            <a:off x="20216099" y="9950180"/>
            <a:ext cx="3954960" cy="3268104"/>
          </a:xfrm>
          <a:prstGeom prst="rect">
            <a:avLst/>
          </a:prstGeom>
          <a:noFill/>
          <a:ln>
            <a:noFill/>
          </a:ln>
        </p:spPr>
      </p:pic>
      <p:sp>
        <p:nvSpPr>
          <p:cNvPr id="19" name="Google Shape;19;g2baaed31fd4_0_1"/>
          <p:cNvSpPr/>
          <p:nvPr/>
        </p:nvSpPr>
        <p:spPr>
          <a:xfrm>
            <a:off x="23370921" y="10515600"/>
            <a:ext cx="1016100" cy="3200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g2baaed31fd4_0_1"/>
          <p:cNvSpPr/>
          <p:nvPr/>
        </p:nvSpPr>
        <p:spPr>
          <a:xfrm>
            <a:off x="8189479" y="4117285"/>
            <a:ext cx="15981580" cy="162663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272727"/>
              </a:buClr>
              <a:buSzPts val="18800"/>
              <a:buFont typeface="Patua One"/>
              <a:buNone/>
            </a:pPr>
            <a:r>
              <a:rPr lang="en-US" sz="9600" b="1" i="0" u="none" strike="noStrike" cap="none" dirty="0">
                <a:solidFill>
                  <a:schemeClr val="dk1"/>
                </a:solidFill>
                <a:latin typeface="Arial Rounded MT Bold" panose="020F0704030504030204" pitchFamily="34" charset="0"/>
                <a:ea typeface="Calibri"/>
                <a:cs typeface="Calibri"/>
                <a:sym typeface="Calibri"/>
              </a:rPr>
              <a:t>Strategic Insights to Boost</a:t>
            </a:r>
          </a:p>
        </p:txBody>
      </p:sp>
      <p:sp>
        <p:nvSpPr>
          <p:cNvPr id="2" name="Google Shape;20;g2baaed31fd4_0_1">
            <a:extLst>
              <a:ext uri="{FF2B5EF4-FFF2-40B4-BE49-F238E27FC236}">
                <a16:creationId xmlns:a16="http://schemas.microsoft.com/office/drawing/2014/main" id="{2E878FC4-4650-DDC9-636B-823D57D69E36}"/>
              </a:ext>
            </a:extLst>
          </p:cNvPr>
          <p:cNvSpPr/>
          <p:nvPr/>
        </p:nvSpPr>
        <p:spPr>
          <a:xfrm>
            <a:off x="9226521" y="5743915"/>
            <a:ext cx="14013488" cy="162663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272727"/>
              </a:buClr>
              <a:buSzPts val="18800"/>
              <a:buFont typeface="Patua One"/>
              <a:buNone/>
            </a:pPr>
            <a:r>
              <a:rPr lang="en-US" sz="9600" b="1" i="0" u="none" strike="noStrike" cap="none" dirty="0">
                <a:solidFill>
                  <a:schemeClr val="dk1"/>
                </a:solidFill>
                <a:latin typeface="Arial Rounded MT Bold" panose="020F0704030504030204" pitchFamily="34" charset="0"/>
                <a:ea typeface="Calibri"/>
                <a:cs typeface="Calibri"/>
                <a:sym typeface="Calibri"/>
              </a:rPr>
              <a:t>Sales, Profitability, and</a:t>
            </a:r>
          </a:p>
        </p:txBody>
      </p:sp>
      <p:sp>
        <p:nvSpPr>
          <p:cNvPr id="3" name="Google Shape;20;g2baaed31fd4_0_1">
            <a:extLst>
              <a:ext uri="{FF2B5EF4-FFF2-40B4-BE49-F238E27FC236}">
                <a16:creationId xmlns:a16="http://schemas.microsoft.com/office/drawing/2014/main" id="{E91C7D5C-21F0-40A5-78F3-A1B7130CE524}"/>
              </a:ext>
            </a:extLst>
          </p:cNvPr>
          <p:cNvSpPr/>
          <p:nvPr/>
        </p:nvSpPr>
        <p:spPr>
          <a:xfrm>
            <a:off x="13620082" y="7370545"/>
            <a:ext cx="6160034" cy="162663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272727"/>
              </a:buClr>
              <a:buSzPts val="18800"/>
              <a:buFont typeface="Patua One"/>
              <a:buNone/>
            </a:pPr>
            <a:r>
              <a:rPr lang="en-US" sz="9600" b="1" dirty="0">
                <a:solidFill>
                  <a:schemeClr val="dk1"/>
                </a:solidFill>
                <a:latin typeface="Arial Rounded MT Bold" panose="020F0704030504030204" pitchFamily="34" charset="0"/>
                <a:ea typeface="Calibri"/>
                <a:cs typeface="Calibri"/>
                <a:sym typeface="Calibri"/>
              </a:rPr>
              <a:t>Efficiency</a:t>
            </a:r>
            <a:endParaRPr lang="en-US" sz="9600" b="1" i="0" u="none" strike="noStrike" cap="none" dirty="0">
              <a:solidFill>
                <a:schemeClr val="dk1"/>
              </a:solidFill>
              <a:latin typeface="Arial Rounded MT Bold" panose="020F0704030504030204" pitchFamily="34" charset="0"/>
              <a:ea typeface="Calibri"/>
              <a:cs typeface="Calibri"/>
              <a:sym typeface="Calibri"/>
            </a:endParaRPr>
          </a:p>
        </p:txBody>
      </p:sp>
      <p:sp>
        <p:nvSpPr>
          <p:cNvPr id="7" name="TextBox 6">
            <a:extLst>
              <a:ext uri="{FF2B5EF4-FFF2-40B4-BE49-F238E27FC236}">
                <a16:creationId xmlns:a16="http://schemas.microsoft.com/office/drawing/2014/main" id="{CF6DEF69-20AD-1661-B52B-0EA396A038EA}"/>
              </a:ext>
            </a:extLst>
          </p:cNvPr>
          <p:cNvSpPr txBox="1"/>
          <p:nvPr/>
        </p:nvSpPr>
        <p:spPr>
          <a:xfrm rot="21600000">
            <a:off x="11825211" y="2862089"/>
            <a:ext cx="9311303" cy="1107996"/>
          </a:xfrm>
          <a:prstGeom prst="rect">
            <a:avLst/>
          </a:prstGeom>
          <a:noFill/>
          <a:effectLst>
            <a:glow rad="152400">
              <a:srgbClr val="00B0F0">
                <a:alpha val="39000"/>
              </a:srgbClr>
            </a:glow>
          </a:effectLst>
          <a:scene3d>
            <a:camera prst="orthographicFront">
              <a:rot lat="0" lon="0" rev="0"/>
            </a:camera>
            <a:lightRig rig="threePt" dir="t"/>
          </a:scene3d>
        </p:spPr>
        <p:txBody>
          <a:bodyPr wrap="square">
            <a:spAutoFit/>
          </a:bodyPr>
          <a:lstStyle/>
          <a:p>
            <a:r>
              <a:rPr lang="en-US" sz="6600" b="1" dirty="0">
                <a:solidFill>
                  <a:srgbClr val="FF0000"/>
                </a:solidFill>
                <a:effectLst/>
                <a:latin typeface="Arial Rounded MT Bold" panose="020F0704030504030204" pitchFamily="34" charset="0"/>
              </a:rPr>
              <a:t>Turning</a:t>
            </a:r>
            <a:r>
              <a:rPr lang="en-US" sz="6000" b="1" dirty="0">
                <a:solidFill>
                  <a:srgbClr val="FF0000"/>
                </a:solidFill>
                <a:effectLst/>
                <a:latin typeface="Arial Rounded MT Bold" panose="020F0704030504030204" pitchFamily="34" charset="0"/>
              </a:rPr>
              <a:t> Data to Dollars:</a:t>
            </a:r>
          </a:p>
        </p:txBody>
      </p:sp>
      <p:pic>
        <p:nvPicPr>
          <p:cNvPr id="9" name="Picture 8">
            <a:extLst>
              <a:ext uri="{FF2B5EF4-FFF2-40B4-BE49-F238E27FC236}">
                <a16:creationId xmlns:a16="http://schemas.microsoft.com/office/drawing/2014/main" id="{039C044E-65AA-572F-921E-A0E1A564A06B}"/>
              </a:ext>
            </a:extLst>
          </p:cNvPr>
          <p:cNvPicPr>
            <a:picLocks noChangeAspect="1"/>
          </p:cNvPicPr>
          <p:nvPr/>
        </p:nvPicPr>
        <p:blipFill>
          <a:blip r:embed="rId5"/>
          <a:stretch>
            <a:fillRect/>
          </a:stretch>
        </p:blipFill>
        <p:spPr>
          <a:xfrm>
            <a:off x="0" y="8484630"/>
            <a:ext cx="4876190" cy="4876190"/>
          </a:xfrm>
          <a:prstGeom prst="rect">
            <a:avLst/>
          </a:prstGeom>
        </p:spPr>
      </p:pic>
      <p:pic>
        <p:nvPicPr>
          <p:cNvPr id="11" name="Picture 10">
            <a:extLst>
              <a:ext uri="{FF2B5EF4-FFF2-40B4-BE49-F238E27FC236}">
                <a16:creationId xmlns:a16="http://schemas.microsoft.com/office/drawing/2014/main" id="{139CAB44-3516-E69B-917C-B99BC304895A}"/>
              </a:ext>
            </a:extLst>
          </p:cNvPr>
          <p:cNvPicPr>
            <a:picLocks noChangeAspect="1"/>
          </p:cNvPicPr>
          <p:nvPr/>
        </p:nvPicPr>
        <p:blipFill>
          <a:blip r:embed="rId6"/>
          <a:stretch>
            <a:fillRect/>
          </a:stretch>
        </p:blipFill>
        <p:spPr>
          <a:xfrm rot="20211892">
            <a:off x="233436" y="5352422"/>
            <a:ext cx="4073954" cy="3402281"/>
          </a:xfrm>
          <a:prstGeom prst="rect">
            <a:avLst/>
          </a:prstGeom>
        </p:spPr>
      </p:pic>
      <p:pic>
        <p:nvPicPr>
          <p:cNvPr id="15" name="Picture 14">
            <a:extLst>
              <a:ext uri="{FF2B5EF4-FFF2-40B4-BE49-F238E27FC236}">
                <a16:creationId xmlns:a16="http://schemas.microsoft.com/office/drawing/2014/main" id="{C05DDF5A-09D3-11CD-50A9-3857AC1E62F5}"/>
              </a:ext>
            </a:extLst>
          </p:cNvPr>
          <p:cNvPicPr>
            <a:picLocks noChangeAspect="1"/>
          </p:cNvPicPr>
          <p:nvPr/>
        </p:nvPicPr>
        <p:blipFill>
          <a:blip r:embed="rId7"/>
          <a:stretch>
            <a:fillRect/>
          </a:stretch>
        </p:blipFill>
        <p:spPr>
          <a:xfrm>
            <a:off x="1403526" y="0"/>
            <a:ext cx="7298941" cy="5743915"/>
          </a:xfrm>
          <a:prstGeom prst="rect">
            <a:avLst/>
          </a:prstGeom>
        </p:spPr>
      </p:pic>
      <p:sp>
        <p:nvSpPr>
          <p:cNvPr id="4" name="TextBox 3">
            <a:extLst>
              <a:ext uri="{FF2B5EF4-FFF2-40B4-BE49-F238E27FC236}">
                <a16:creationId xmlns:a16="http://schemas.microsoft.com/office/drawing/2014/main" id="{D15B65BB-38C5-7F77-00D7-8B36E8EFC1A6}"/>
              </a:ext>
            </a:extLst>
          </p:cNvPr>
          <p:cNvSpPr txBox="1"/>
          <p:nvPr/>
        </p:nvSpPr>
        <p:spPr>
          <a:xfrm rot="16200000">
            <a:off x="20979305" y="10053750"/>
            <a:ext cx="6144768" cy="461665"/>
          </a:xfrm>
          <a:prstGeom prst="rect">
            <a:avLst/>
          </a:prstGeom>
          <a:noFill/>
        </p:spPr>
        <p:txBody>
          <a:bodyPr wrap="square" rtlCol="0">
            <a:spAutoFit/>
          </a:bodyPr>
          <a:lstStyle/>
          <a:p>
            <a:r>
              <a:rPr lang="en-US" sz="2400" b="1" dirty="0">
                <a:solidFill>
                  <a:srgbClr val="FF0000"/>
                </a:solidFill>
              </a:rPr>
              <a:t>Olumide Balogun         +</a:t>
            </a:r>
            <a:r>
              <a:rPr lang="en-US" sz="2200" b="1" dirty="0">
                <a:solidFill>
                  <a:srgbClr val="FF0000"/>
                </a:solidFill>
              </a:rPr>
              <a:t>234-8065060691</a:t>
            </a:r>
            <a:r>
              <a:rPr lang="en-US" sz="2400" b="1" dirty="0">
                <a:solidFill>
                  <a:srgbClr val="FF0000"/>
                </a:solidFill>
              </a:rPr>
              <a:t>  </a:t>
            </a:r>
            <a:endParaRPr lang="en-NG" sz="2400" b="1" dirty="0">
              <a:solidFill>
                <a:srgbClr val="FF0000"/>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DFD8CE"/>
        </a:solidFill>
        <a:effectLst/>
      </p:bgPr>
    </p:bg>
    <p:spTree>
      <p:nvGrpSpPr>
        <p:cNvPr id="1" name="Shape 459"/>
        <p:cNvGrpSpPr/>
        <p:nvPr/>
      </p:nvGrpSpPr>
      <p:grpSpPr>
        <a:xfrm>
          <a:off x="0" y="0"/>
          <a:ext cx="0" cy="0"/>
          <a:chOff x="0" y="0"/>
          <a:chExt cx="0" cy="0"/>
        </a:xfrm>
      </p:grpSpPr>
      <p:pic>
        <p:nvPicPr>
          <p:cNvPr id="460" name="Google Shape;460;g2baaed31fd4_0_430" descr=" "/>
          <p:cNvPicPr preferRelativeResize="0"/>
          <p:nvPr/>
        </p:nvPicPr>
        <p:blipFill rotWithShape="1">
          <a:blip r:embed="rId3">
            <a:alphaModFix/>
          </a:blip>
          <a:srcRect/>
          <a:stretch/>
        </p:blipFill>
        <p:spPr>
          <a:xfrm>
            <a:off x="-139717" y="-292100"/>
            <a:ext cx="3086486" cy="2362200"/>
          </a:xfrm>
          <a:prstGeom prst="rect">
            <a:avLst/>
          </a:prstGeom>
          <a:noFill/>
          <a:ln>
            <a:noFill/>
          </a:ln>
        </p:spPr>
      </p:pic>
      <p:pic>
        <p:nvPicPr>
          <p:cNvPr id="461" name="Google Shape;461;g2baaed31fd4_0_430" descr=" "/>
          <p:cNvPicPr preferRelativeResize="0"/>
          <p:nvPr/>
        </p:nvPicPr>
        <p:blipFill rotWithShape="1">
          <a:blip r:embed="rId4">
            <a:alphaModFix/>
          </a:blip>
          <a:srcRect/>
          <a:stretch/>
        </p:blipFill>
        <p:spPr>
          <a:xfrm>
            <a:off x="20216099" y="9950177"/>
            <a:ext cx="3954960" cy="3268117"/>
          </a:xfrm>
          <a:prstGeom prst="rect">
            <a:avLst/>
          </a:prstGeom>
          <a:noFill/>
          <a:ln>
            <a:noFill/>
          </a:ln>
        </p:spPr>
      </p:pic>
      <p:pic>
        <p:nvPicPr>
          <p:cNvPr id="462" name="Google Shape;462;g2baaed31fd4_0_430" descr=" "/>
          <p:cNvPicPr preferRelativeResize="0"/>
          <p:nvPr/>
        </p:nvPicPr>
        <p:blipFill rotWithShape="1">
          <a:blip r:embed="rId5">
            <a:alphaModFix/>
          </a:blip>
          <a:srcRect/>
          <a:stretch/>
        </p:blipFill>
        <p:spPr>
          <a:xfrm>
            <a:off x="-2730841" y="4432300"/>
            <a:ext cx="5194949" cy="4851400"/>
          </a:xfrm>
          <a:prstGeom prst="rect">
            <a:avLst/>
          </a:prstGeom>
          <a:noFill/>
          <a:ln>
            <a:noFill/>
          </a:ln>
        </p:spPr>
      </p:pic>
      <p:sp>
        <p:nvSpPr>
          <p:cNvPr id="463" name="Google Shape;463;g2baaed31fd4_0_430"/>
          <p:cNvSpPr/>
          <p:nvPr/>
        </p:nvSpPr>
        <p:spPr>
          <a:xfrm>
            <a:off x="23370921" y="10515600"/>
            <a:ext cx="1016100" cy="3200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g2baaed31fd4_0_430"/>
          <p:cNvSpPr/>
          <p:nvPr/>
        </p:nvSpPr>
        <p:spPr>
          <a:xfrm>
            <a:off x="13450981" y="6870700"/>
            <a:ext cx="8738700" cy="1765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g2baaed31fd4_0_430"/>
          <p:cNvSpPr/>
          <p:nvPr/>
        </p:nvSpPr>
        <p:spPr>
          <a:xfrm>
            <a:off x="13450981" y="6870700"/>
            <a:ext cx="8738700" cy="1765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g2baaed31fd4_0_430"/>
          <p:cNvSpPr/>
          <p:nvPr/>
        </p:nvSpPr>
        <p:spPr>
          <a:xfrm>
            <a:off x="14723558" y="3458411"/>
            <a:ext cx="6193546" cy="952500"/>
          </a:xfrm>
          <a:prstGeom prst="rect">
            <a:avLst/>
          </a:prstGeom>
          <a:noFill/>
          <a:ln>
            <a:noFill/>
          </a:ln>
        </p:spPr>
        <p:txBody>
          <a:bodyPr spcFirstLastPara="1" wrap="square" lIns="0" tIns="0" rIns="0" bIns="0" anchor="t" anchorCtr="0">
            <a:noAutofit/>
          </a:bodyPr>
          <a:lstStyle/>
          <a:p>
            <a:pPr>
              <a:buClr>
                <a:srgbClr val="0E0E0E"/>
              </a:buClr>
              <a:buSzPts val="4800"/>
            </a:pPr>
            <a:r>
              <a:rPr lang="en-US" sz="4800" dirty="0">
                <a:solidFill>
                  <a:srgbClr val="0E0E0E"/>
                </a:solidFill>
                <a:latin typeface="Patua One"/>
              </a:rPr>
              <a:t>A Legacy in Numbers</a:t>
            </a:r>
            <a:r>
              <a:rPr lang="en-US" sz="4800" dirty="0">
                <a:solidFill>
                  <a:srgbClr val="0E0E0E"/>
                </a:solidFill>
                <a:latin typeface="Patua One"/>
                <a:sym typeface="Patua One"/>
              </a:rPr>
              <a:t> </a:t>
            </a:r>
            <a:endParaRPr sz="4800" dirty="0">
              <a:solidFill>
                <a:srgbClr val="0E0E0E"/>
              </a:solidFill>
              <a:latin typeface="Patua One"/>
              <a:sym typeface="Calibri"/>
            </a:endParaRPr>
          </a:p>
        </p:txBody>
      </p:sp>
      <p:sp>
        <p:nvSpPr>
          <p:cNvPr id="468" name="Google Shape;468;g2baaed31fd4_0_430"/>
          <p:cNvSpPr/>
          <p:nvPr/>
        </p:nvSpPr>
        <p:spPr>
          <a:xfrm>
            <a:off x="14022553" y="4508689"/>
            <a:ext cx="8874300" cy="5248582"/>
          </a:xfrm>
          <a:prstGeom prst="rect">
            <a:avLst/>
          </a:prstGeom>
          <a:noFill/>
          <a:ln>
            <a:noFill/>
          </a:ln>
        </p:spPr>
        <p:txBody>
          <a:bodyPr spcFirstLastPara="1" wrap="square" lIns="0" tIns="0" rIns="0" bIns="0" anchor="t" anchorCtr="0">
            <a:noAutofit/>
          </a:bodyPr>
          <a:lstStyle/>
          <a:p>
            <a:r>
              <a:rPr lang="en-US" sz="3200" dirty="0">
                <a:solidFill>
                  <a:srgbClr val="0E0E0E"/>
                </a:solidFill>
                <a:latin typeface="+mn-lt"/>
              </a:rPr>
              <a:t>In the final scene, Olumide leaned back, his trusted R scripts, Tableau dashboards, and strategic insights glowing on his laptop like stars on the Hollywood Walk of Fame. The company had transformed, and the once-skeptical executives now championed data-driven decisions.</a:t>
            </a:r>
          </a:p>
          <a:p>
            <a:r>
              <a:rPr lang="en-US" sz="3200" dirty="0">
                <a:solidFill>
                  <a:srgbClr val="0E0E0E"/>
                </a:solidFill>
                <a:latin typeface="+mn-lt"/>
              </a:rPr>
              <a:t>Closing his laptop, Olumide smiled. 'Every business has a story,' he reflected, 'and data is how we tell it best.</a:t>
            </a:r>
          </a:p>
          <a:p>
            <a:pPr marL="0" marR="0" lvl="0" indent="0" algn="l" rtl="0">
              <a:spcBef>
                <a:spcPts val="0"/>
              </a:spcBef>
              <a:spcAft>
                <a:spcPts val="0"/>
              </a:spcAft>
              <a:buClr>
                <a:srgbClr val="0E0E0E"/>
              </a:buClr>
              <a:buSzPts val="3200"/>
              <a:buFont typeface="Special Elite"/>
              <a:buNone/>
            </a:pPr>
            <a:endParaRPr sz="3200" b="0" i="0" u="none" strike="noStrike" cap="none" dirty="0">
              <a:solidFill>
                <a:schemeClr val="dk1"/>
              </a:solidFill>
              <a:latin typeface="Calibri"/>
              <a:ea typeface="Calibri"/>
              <a:cs typeface="Calibri"/>
              <a:sym typeface="Calibri"/>
            </a:endParaRPr>
          </a:p>
        </p:txBody>
      </p:sp>
      <p:pic>
        <p:nvPicPr>
          <p:cNvPr id="469" name="Google Shape;469;g2baaed31fd4_0_430" descr=" "/>
          <p:cNvPicPr preferRelativeResize="0"/>
          <p:nvPr/>
        </p:nvPicPr>
        <p:blipFill rotWithShape="1">
          <a:blip r:embed="rId6">
            <a:alphaModFix/>
          </a:blip>
          <a:srcRect/>
          <a:stretch/>
        </p:blipFill>
        <p:spPr>
          <a:xfrm>
            <a:off x="254032" y="3251200"/>
            <a:ext cx="13768521" cy="8166100"/>
          </a:xfrm>
          <a:prstGeom prst="rect">
            <a:avLst/>
          </a:prstGeom>
          <a:noFill/>
          <a:ln>
            <a:noFill/>
          </a:ln>
        </p:spPr>
      </p:pic>
      <p:sp>
        <p:nvSpPr>
          <p:cNvPr id="2" name="Rectangle 1">
            <a:extLst>
              <a:ext uri="{FF2B5EF4-FFF2-40B4-BE49-F238E27FC236}">
                <a16:creationId xmlns:a16="http://schemas.microsoft.com/office/drawing/2014/main" id="{BED2E73C-D6D0-CD4D-0E9C-A17C13BD399C}"/>
              </a:ext>
            </a:extLst>
          </p:cNvPr>
          <p:cNvSpPr/>
          <p:nvPr/>
        </p:nvSpPr>
        <p:spPr>
          <a:xfrm>
            <a:off x="2328508" y="3705726"/>
            <a:ext cx="9679008" cy="6244451"/>
          </a:xfrm>
          <a:prstGeom prst="rect">
            <a:avLst/>
          </a:prstGeom>
          <a:solidFill>
            <a:schemeClr val="tx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a:p>
        </p:txBody>
      </p:sp>
      <p:pic>
        <p:nvPicPr>
          <p:cNvPr id="4" name="Picture 3">
            <a:extLst>
              <a:ext uri="{FF2B5EF4-FFF2-40B4-BE49-F238E27FC236}">
                <a16:creationId xmlns:a16="http://schemas.microsoft.com/office/drawing/2014/main" id="{EB283A8C-77DE-4D66-6E1B-483407A2AEBA}"/>
              </a:ext>
            </a:extLst>
          </p:cNvPr>
          <p:cNvPicPr>
            <a:picLocks noChangeAspect="1"/>
          </p:cNvPicPr>
          <p:nvPr/>
        </p:nvPicPr>
        <p:blipFill>
          <a:blip r:embed="rId7"/>
          <a:stretch>
            <a:fillRect/>
          </a:stretch>
        </p:blipFill>
        <p:spPr>
          <a:xfrm>
            <a:off x="2719137" y="3705726"/>
            <a:ext cx="8855242" cy="6244451"/>
          </a:xfrm>
          <a:prstGeom prst="rect">
            <a:avLst/>
          </a:prstGeom>
        </p:spPr>
      </p:pic>
      <p:sp>
        <p:nvSpPr>
          <p:cNvPr id="3" name="TextBox 2">
            <a:extLst>
              <a:ext uri="{FF2B5EF4-FFF2-40B4-BE49-F238E27FC236}">
                <a16:creationId xmlns:a16="http://schemas.microsoft.com/office/drawing/2014/main" id="{83853B35-671E-9E73-BE27-FFF9D9975132}"/>
              </a:ext>
            </a:extLst>
          </p:cNvPr>
          <p:cNvSpPr txBox="1"/>
          <p:nvPr/>
        </p:nvSpPr>
        <p:spPr>
          <a:xfrm rot="16200000">
            <a:off x="20979305" y="10053750"/>
            <a:ext cx="6144768" cy="461665"/>
          </a:xfrm>
          <a:prstGeom prst="rect">
            <a:avLst/>
          </a:prstGeom>
          <a:noFill/>
        </p:spPr>
        <p:txBody>
          <a:bodyPr wrap="square" rtlCol="0">
            <a:spAutoFit/>
          </a:bodyPr>
          <a:lstStyle/>
          <a:p>
            <a:r>
              <a:rPr lang="en-US" sz="2400" b="1" dirty="0">
                <a:solidFill>
                  <a:srgbClr val="FF0000"/>
                </a:solidFill>
              </a:rPr>
              <a:t>Olumide Balogun         +</a:t>
            </a:r>
            <a:r>
              <a:rPr lang="en-US" sz="2200" b="1" dirty="0">
                <a:solidFill>
                  <a:srgbClr val="FF0000"/>
                </a:solidFill>
              </a:rPr>
              <a:t>234-8065060691</a:t>
            </a:r>
            <a:r>
              <a:rPr lang="en-US" sz="2400" b="1" dirty="0">
                <a:solidFill>
                  <a:srgbClr val="FF0000"/>
                </a:solidFill>
              </a:rPr>
              <a:t>  </a:t>
            </a:r>
            <a:endParaRPr lang="en-NG" sz="2400" b="1" dirty="0">
              <a:solidFill>
                <a:srgbClr val="FF0000"/>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DFD8CE"/>
        </a:solidFill>
        <a:effectLst/>
      </p:bgPr>
    </p:bg>
    <p:spTree>
      <p:nvGrpSpPr>
        <p:cNvPr id="1" name="Shape 225"/>
        <p:cNvGrpSpPr/>
        <p:nvPr/>
      </p:nvGrpSpPr>
      <p:grpSpPr>
        <a:xfrm>
          <a:off x="0" y="0"/>
          <a:ext cx="0" cy="0"/>
          <a:chOff x="0" y="0"/>
          <a:chExt cx="0" cy="0"/>
        </a:xfrm>
      </p:grpSpPr>
      <p:pic>
        <p:nvPicPr>
          <p:cNvPr id="226" name="Google Shape;226;g2baaed31fd4_0_202" descr=" "/>
          <p:cNvPicPr preferRelativeResize="0"/>
          <p:nvPr/>
        </p:nvPicPr>
        <p:blipFill rotWithShape="1">
          <a:blip r:embed="rId3">
            <a:alphaModFix/>
          </a:blip>
          <a:srcRect/>
          <a:stretch/>
        </p:blipFill>
        <p:spPr>
          <a:xfrm>
            <a:off x="19452487" y="538138"/>
            <a:ext cx="5046304" cy="3277704"/>
          </a:xfrm>
          <a:prstGeom prst="rect">
            <a:avLst/>
          </a:prstGeom>
          <a:noFill/>
          <a:ln>
            <a:noFill/>
          </a:ln>
        </p:spPr>
      </p:pic>
      <p:pic>
        <p:nvPicPr>
          <p:cNvPr id="227" name="Google Shape;227;g2baaed31fd4_0_202" descr=" "/>
          <p:cNvPicPr preferRelativeResize="0"/>
          <p:nvPr/>
        </p:nvPicPr>
        <p:blipFill rotWithShape="1">
          <a:blip r:embed="rId4">
            <a:alphaModFix/>
          </a:blip>
          <a:srcRect/>
          <a:stretch/>
        </p:blipFill>
        <p:spPr>
          <a:xfrm>
            <a:off x="20642" y="11873557"/>
            <a:ext cx="3483713" cy="934231"/>
          </a:xfrm>
          <a:prstGeom prst="rect">
            <a:avLst/>
          </a:prstGeom>
          <a:noFill/>
          <a:ln>
            <a:noFill/>
          </a:ln>
        </p:spPr>
      </p:pic>
      <p:pic>
        <p:nvPicPr>
          <p:cNvPr id="228" name="Google Shape;228;g2baaed31fd4_0_202" descr=" "/>
          <p:cNvPicPr preferRelativeResize="0"/>
          <p:nvPr/>
        </p:nvPicPr>
        <p:blipFill rotWithShape="1">
          <a:blip r:embed="rId5">
            <a:alphaModFix/>
          </a:blip>
          <a:srcRect/>
          <a:stretch/>
        </p:blipFill>
        <p:spPr>
          <a:xfrm>
            <a:off x="20728991" y="8559800"/>
            <a:ext cx="7328816" cy="5753100"/>
          </a:xfrm>
          <a:prstGeom prst="rect">
            <a:avLst/>
          </a:prstGeom>
          <a:noFill/>
          <a:ln>
            <a:noFill/>
          </a:ln>
        </p:spPr>
      </p:pic>
      <p:sp>
        <p:nvSpPr>
          <p:cNvPr id="229" name="Google Shape;229;g2baaed31fd4_0_202"/>
          <p:cNvSpPr/>
          <p:nvPr/>
        </p:nvSpPr>
        <p:spPr>
          <a:xfrm>
            <a:off x="23370921" y="10515600"/>
            <a:ext cx="1016100" cy="3200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g2baaed31fd4_0_202"/>
          <p:cNvSpPr/>
          <p:nvPr/>
        </p:nvSpPr>
        <p:spPr>
          <a:xfrm>
            <a:off x="7922576" y="1551652"/>
            <a:ext cx="8234084" cy="1100800"/>
          </a:xfrm>
          <a:prstGeom prst="rect">
            <a:avLst/>
          </a:prstGeom>
          <a:noFill/>
          <a:ln>
            <a:noFill/>
          </a:ln>
        </p:spPr>
        <p:txBody>
          <a:bodyPr spcFirstLastPara="1" wrap="square" lIns="0" tIns="0" rIns="0" bIns="0" anchor="t" anchorCtr="0">
            <a:noAutofit/>
          </a:bodyPr>
          <a:lstStyle/>
          <a:p>
            <a:pPr>
              <a:buClr>
                <a:srgbClr val="0E0E0E"/>
              </a:buClr>
              <a:buSzPts val="4800"/>
            </a:pPr>
            <a:r>
              <a:rPr lang="en-US" sz="4800" dirty="0">
                <a:solidFill>
                  <a:srgbClr val="0E0E0E"/>
                </a:solidFill>
                <a:latin typeface="Patua One"/>
              </a:rPr>
              <a:t>Lessons to Shape the Future</a:t>
            </a:r>
          </a:p>
          <a:p>
            <a:pPr marL="0" marR="0" lvl="0" indent="0" algn="l" rtl="0">
              <a:spcBef>
                <a:spcPts val="0"/>
              </a:spcBef>
              <a:spcAft>
                <a:spcPts val="0"/>
              </a:spcAft>
              <a:buClr>
                <a:srgbClr val="272727"/>
              </a:buClr>
              <a:buSzPts val="8000"/>
              <a:buFont typeface="Patua One"/>
              <a:buNone/>
            </a:pPr>
            <a:endParaRPr lang="en-NG" sz="8000" b="0" i="0" u="none" strike="noStrike" cap="none" dirty="0">
              <a:solidFill>
                <a:schemeClr val="dk1"/>
              </a:solidFill>
              <a:latin typeface="Calibri"/>
              <a:ea typeface="Calibri"/>
              <a:cs typeface="Calibri"/>
              <a:sym typeface="Calibri"/>
            </a:endParaRPr>
          </a:p>
        </p:txBody>
      </p:sp>
      <p:sp>
        <p:nvSpPr>
          <p:cNvPr id="233" name="Google Shape;233;g2baaed31fd4_0_202"/>
          <p:cNvSpPr/>
          <p:nvPr/>
        </p:nvSpPr>
        <p:spPr>
          <a:xfrm>
            <a:off x="1073748" y="3562635"/>
            <a:ext cx="4788564" cy="7291542"/>
          </a:xfrm>
          <a:prstGeom prst="roundRect">
            <a:avLst>
              <a:gd name="adj" fmla="val 3124"/>
            </a:avLst>
          </a:prstGeom>
          <a:noFill/>
          <a:ln w="12700" cap="flat" cmpd="sng">
            <a:solidFill>
              <a:srgbClr val="78695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g2baaed31fd4_0_202"/>
          <p:cNvSpPr/>
          <p:nvPr/>
        </p:nvSpPr>
        <p:spPr>
          <a:xfrm>
            <a:off x="1784963" y="6006877"/>
            <a:ext cx="3417507" cy="952500"/>
          </a:xfrm>
          <a:prstGeom prst="rect">
            <a:avLst/>
          </a:prstGeom>
          <a:noFill/>
          <a:ln>
            <a:noFill/>
          </a:ln>
        </p:spPr>
        <p:txBody>
          <a:bodyPr spcFirstLastPara="1" wrap="square" lIns="0" tIns="0" rIns="0" bIns="0" anchor="t" anchorCtr="0">
            <a:noAutofit/>
          </a:bodyPr>
          <a:lstStyle/>
          <a:p>
            <a:pPr marL="0" marR="0" lvl="0" indent="0" algn="ctr" rtl="0">
              <a:spcBef>
                <a:spcPts val="0"/>
              </a:spcBef>
              <a:spcAft>
                <a:spcPts val="0"/>
              </a:spcAft>
              <a:buClr>
                <a:srgbClr val="786956"/>
              </a:buClr>
              <a:buSzPts val="4800"/>
              <a:buFont typeface="Patua One"/>
              <a:buNone/>
            </a:pPr>
            <a:r>
              <a:rPr lang="en-US" sz="4800" b="1" dirty="0">
                <a:solidFill>
                  <a:srgbClr val="786956"/>
                </a:solidFill>
                <a:latin typeface="Patua One"/>
              </a:rPr>
              <a:t>Challenges</a:t>
            </a:r>
            <a:endParaRPr sz="4800" b="1" dirty="0">
              <a:solidFill>
                <a:srgbClr val="786956"/>
              </a:solidFill>
              <a:latin typeface="Patua One"/>
              <a:sym typeface="Calibri"/>
            </a:endParaRPr>
          </a:p>
        </p:txBody>
      </p:sp>
      <p:sp>
        <p:nvSpPr>
          <p:cNvPr id="236" name="Google Shape;236;g2baaed31fd4_0_202"/>
          <p:cNvSpPr/>
          <p:nvPr/>
        </p:nvSpPr>
        <p:spPr>
          <a:xfrm>
            <a:off x="1512141" y="7041056"/>
            <a:ext cx="3911778" cy="2362563"/>
          </a:xfrm>
          <a:prstGeom prst="rect">
            <a:avLst/>
          </a:prstGeom>
          <a:noFill/>
          <a:ln>
            <a:noFill/>
          </a:ln>
        </p:spPr>
        <p:txBody>
          <a:bodyPr spcFirstLastPara="1" wrap="square" lIns="0" tIns="0" rIns="0" bIns="0" anchor="t" anchorCtr="0">
            <a:noAutofit/>
          </a:bodyPr>
          <a:lstStyle/>
          <a:p>
            <a:pPr marL="685800" lvl="1" indent="-342900">
              <a:buSzPts val="3200"/>
              <a:buFont typeface="Arial"/>
              <a:buChar char="•"/>
            </a:pPr>
            <a:r>
              <a:rPr lang="en-US" sz="3200" dirty="0">
                <a:solidFill>
                  <a:srgbClr val="0E0E0E"/>
                </a:solidFill>
                <a:latin typeface="+mn-lt"/>
              </a:rPr>
              <a:t>Data is messy, but perseverance uncovers its value.</a:t>
            </a:r>
            <a:endParaRPr lang="en-US" sz="3200" dirty="0">
              <a:solidFill>
                <a:srgbClr val="0E0E0E"/>
              </a:solidFill>
              <a:latin typeface="+mn-lt"/>
              <a:sym typeface="Calibri"/>
            </a:endParaRPr>
          </a:p>
        </p:txBody>
      </p:sp>
      <p:sp>
        <p:nvSpPr>
          <p:cNvPr id="238" name="Google Shape;238;g2baaed31fd4_0_202"/>
          <p:cNvSpPr/>
          <p:nvPr/>
        </p:nvSpPr>
        <p:spPr>
          <a:xfrm>
            <a:off x="6873759" y="3562635"/>
            <a:ext cx="4788564" cy="7291542"/>
          </a:xfrm>
          <a:prstGeom prst="roundRect">
            <a:avLst>
              <a:gd name="adj" fmla="val 3124"/>
            </a:avLst>
          </a:prstGeom>
          <a:noFill/>
          <a:ln w="12700" cap="flat" cmpd="sng">
            <a:solidFill>
              <a:srgbClr val="78695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g2baaed31fd4_0_202"/>
          <p:cNvSpPr/>
          <p:nvPr/>
        </p:nvSpPr>
        <p:spPr>
          <a:xfrm>
            <a:off x="7933481" y="6006877"/>
            <a:ext cx="2760409" cy="952500"/>
          </a:xfrm>
          <a:prstGeom prst="rect">
            <a:avLst/>
          </a:prstGeom>
          <a:noFill/>
          <a:ln>
            <a:noFill/>
          </a:ln>
        </p:spPr>
        <p:txBody>
          <a:bodyPr spcFirstLastPara="1" wrap="square" lIns="0" tIns="0" rIns="0" bIns="0" anchor="t" anchorCtr="0">
            <a:noAutofit/>
          </a:bodyPr>
          <a:lstStyle/>
          <a:p>
            <a:pPr algn="ctr">
              <a:buClr>
                <a:srgbClr val="786956"/>
              </a:buClr>
              <a:buSzPts val="4800"/>
            </a:pPr>
            <a:r>
              <a:rPr lang="en-US" sz="4800" b="1" dirty="0">
                <a:solidFill>
                  <a:srgbClr val="786956"/>
                </a:solidFill>
                <a:latin typeface="Patua One"/>
              </a:rPr>
              <a:t>Insights</a:t>
            </a:r>
            <a:endParaRPr sz="4800" b="1" dirty="0">
              <a:solidFill>
                <a:srgbClr val="786956"/>
              </a:solidFill>
              <a:latin typeface="Patua One"/>
              <a:sym typeface="Calibri"/>
            </a:endParaRPr>
          </a:p>
        </p:txBody>
      </p:sp>
      <p:sp>
        <p:nvSpPr>
          <p:cNvPr id="241" name="Google Shape;241;g2baaed31fd4_0_202"/>
          <p:cNvSpPr/>
          <p:nvPr/>
        </p:nvSpPr>
        <p:spPr>
          <a:xfrm>
            <a:off x="7360946" y="7060977"/>
            <a:ext cx="3748524" cy="3793200"/>
          </a:xfrm>
          <a:prstGeom prst="rect">
            <a:avLst/>
          </a:prstGeom>
          <a:noFill/>
          <a:ln>
            <a:noFill/>
          </a:ln>
        </p:spPr>
        <p:txBody>
          <a:bodyPr spcFirstLastPara="1" wrap="square" lIns="0" tIns="0" rIns="0" bIns="0" anchor="t" anchorCtr="0">
            <a:noAutofit/>
          </a:bodyPr>
          <a:lstStyle/>
          <a:p>
            <a:pPr marL="685800" marR="0" lvl="1" indent="-342900" algn="l" rtl="0">
              <a:spcBef>
                <a:spcPts val="0"/>
              </a:spcBef>
              <a:spcAft>
                <a:spcPts val="0"/>
              </a:spcAft>
              <a:buClr>
                <a:srgbClr val="0E0E0E"/>
              </a:buClr>
              <a:buSzPts val="3200"/>
              <a:buFont typeface="Special Elite"/>
              <a:buChar char="•"/>
            </a:pPr>
            <a:r>
              <a:rPr lang="en-US" sz="3200" dirty="0">
                <a:solidFill>
                  <a:srgbClr val="0E0E0E"/>
                </a:solidFill>
                <a:latin typeface="+mn-lt"/>
              </a:rPr>
              <a:t>High-performing regions, loyal customers, and seasonal spikes hold the key to growth.</a:t>
            </a:r>
            <a:endParaRPr sz="3200" dirty="0">
              <a:solidFill>
                <a:srgbClr val="0E0E0E"/>
              </a:solidFill>
              <a:latin typeface="+mn-lt"/>
              <a:sym typeface="Calibri"/>
            </a:endParaRPr>
          </a:p>
        </p:txBody>
      </p:sp>
      <p:sp>
        <p:nvSpPr>
          <p:cNvPr id="243" name="Google Shape;243;g2baaed31fd4_0_202"/>
          <p:cNvSpPr/>
          <p:nvPr/>
        </p:nvSpPr>
        <p:spPr>
          <a:xfrm>
            <a:off x="12622397" y="3525228"/>
            <a:ext cx="4788564" cy="7291542"/>
          </a:xfrm>
          <a:prstGeom prst="roundRect">
            <a:avLst>
              <a:gd name="adj" fmla="val 3124"/>
            </a:avLst>
          </a:prstGeom>
          <a:noFill/>
          <a:ln w="12700" cap="flat" cmpd="sng">
            <a:solidFill>
              <a:srgbClr val="78695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g2baaed31fd4_0_202"/>
          <p:cNvSpPr/>
          <p:nvPr/>
        </p:nvSpPr>
        <p:spPr>
          <a:xfrm>
            <a:off x="13527745" y="6006877"/>
            <a:ext cx="3023100" cy="952500"/>
          </a:xfrm>
          <a:prstGeom prst="rect">
            <a:avLst/>
          </a:prstGeom>
          <a:noFill/>
          <a:ln>
            <a:noFill/>
          </a:ln>
        </p:spPr>
        <p:txBody>
          <a:bodyPr spcFirstLastPara="1" wrap="square" lIns="0" tIns="0" rIns="0" bIns="0" anchor="t" anchorCtr="0">
            <a:noAutofit/>
          </a:bodyPr>
          <a:lstStyle/>
          <a:p>
            <a:pPr marL="0" lvl="0" indent="0" algn="ctr">
              <a:buClr>
                <a:srgbClr val="786956"/>
              </a:buClr>
              <a:buSzPts val="4800"/>
              <a:buFont typeface="Arial"/>
              <a:buNone/>
            </a:pPr>
            <a:r>
              <a:rPr lang="en-US" sz="4800" b="1" dirty="0">
                <a:solidFill>
                  <a:srgbClr val="786956"/>
                </a:solidFill>
                <a:latin typeface="Patua One"/>
              </a:rPr>
              <a:t>Strategies</a:t>
            </a:r>
            <a:endParaRPr sz="4800" b="1" dirty="0">
              <a:solidFill>
                <a:srgbClr val="786956"/>
              </a:solidFill>
              <a:latin typeface="Patua One"/>
              <a:sym typeface="Calibri"/>
            </a:endParaRPr>
          </a:p>
        </p:txBody>
      </p:sp>
      <p:sp>
        <p:nvSpPr>
          <p:cNvPr id="246" name="Google Shape;246;g2baaed31fd4_0_202"/>
          <p:cNvSpPr/>
          <p:nvPr/>
        </p:nvSpPr>
        <p:spPr>
          <a:xfrm>
            <a:off x="13008545" y="7060977"/>
            <a:ext cx="3982387" cy="3793200"/>
          </a:xfrm>
          <a:prstGeom prst="rect">
            <a:avLst/>
          </a:prstGeom>
          <a:noFill/>
          <a:ln>
            <a:noFill/>
          </a:ln>
        </p:spPr>
        <p:txBody>
          <a:bodyPr spcFirstLastPara="1" wrap="square" lIns="0" tIns="0" rIns="0" bIns="0" anchor="t" anchorCtr="0">
            <a:noAutofit/>
          </a:bodyPr>
          <a:lstStyle/>
          <a:p>
            <a:pPr marL="685800" marR="0" lvl="1" indent="-342900" algn="l" rtl="0">
              <a:spcBef>
                <a:spcPts val="0"/>
              </a:spcBef>
              <a:spcAft>
                <a:spcPts val="0"/>
              </a:spcAft>
              <a:buClr>
                <a:srgbClr val="0E0E0E"/>
              </a:buClr>
              <a:buSzPts val="3200"/>
              <a:buFont typeface="Special Elite"/>
              <a:buChar char="•"/>
            </a:pPr>
            <a:r>
              <a:rPr lang="en-US" sz="3200" dirty="0">
                <a:solidFill>
                  <a:srgbClr val="0E0E0E"/>
                </a:solidFill>
                <a:latin typeface="+mn-lt"/>
              </a:rPr>
              <a:t>Smarter discounts, targeted campaigns, and product bundling drive success.</a:t>
            </a:r>
            <a:endParaRPr sz="3200" dirty="0">
              <a:solidFill>
                <a:srgbClr val="0E0E0E"/>
              </a:solidFill>
              <a:latin typeface="+mn-lt"/>
              <a:sym typeface="Calibri"/>
            </a:endParaRPr>
          </a:p>
        </p:txBody>
      </p:sp>
      <p:sp>
        <p:nvSpPr>
          <p:cNvPr id="10" name="Google Shape;243;g2baaed31fd4_0_202">
            <a:extLst>
              <a:ext uri="{FF2B5EF4-FFF2-40B4-BE49-F238E27FC236}">
                <a16:creationId xmlns:a16="http://schemas.microsoft.com/office/drawing/2014/main" id="{3C690482-8025-BC02-1371-2B2BAA8695CE}"/>
              </a:ext>
            </a:extLst>
          </p:cNvPr>
          <p:cNvSpPr/>
          <p:nvPr/>
        </p:nvSpPr>
        <p:spPr>
          <a:xfrm>
            <a:off x="18371035" y="3562635"/>
            <a:ext cx="4788564" cy="7291542"/>
          </a:xfrm>
          <a:prstGeom prst="roundRect">
            <a:avLst>
              <a:gd name="adj" fmla="val 3124"/>
            </a:avLst>
          </a:prstGeom>
          <a:noFill/>
          <a:ln w="12700" cap="flat" cmpd="sng">
            <a:solidFill>
              <a:srgbClr val="78695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45;g2baaed31fd4_0_202">
            <a:extLst>
              <a:ext uri="{FF2B5EF4-FFF2-40B4-BE49-F238E27FC236}">
                <a16:creationId xmlns:a16="http://schemas.microsoft.com/office/drawing/2014/main" id="{3D784B91-EB6A-2068-F1A7-AC37EBF339F7}"/>
              </a:ext>
            </a:extLst>
          </p:cNvPr>
          <p:cNvSpPr/>
          <p:nvPr/>
        </p:nvSpPr>
        <p:spPr>
          <a:xfrm>
            <a:off x="19288505" y="6006877"/>
            <a:ext cx="3023100" cy="952500"/>
          </a:xfrm>
          <a:prstGeom prst="rect">
            <a:avLst/>
          </a:prstGeom>
          <a:noFill/>
          <a:ln>
            <a:noFill/>
          </a:ln>
        </p:spPr>
        <p:txBody>
          <a:bodyPr spcFirstLastPara="1" wrap="square" lIns="0" tIns="0" rIns="0" bIns="0" anchor="t" anchorCtr="0">
            <a:noAutofit/>
          </a:bodyPr>
          <a:lstStyle/>
          <a:p>
            <a:pPr algn="ctr">
              <a:buClr>
                <a:srgbClr val="786956"/>
              </a:buClr>
              <a:buSzPts val="4800"/>
            </a:pPr>
            <a:r>
              <a:rPr lang="en-US" sz="4800" b="1" dirty="0">
                <a:solidFill>
                  <a:srgbClr val="786956"/>
                </a:solidFill>
                <a:latin typeface="Patua One"/>
              </a:rPr>
              <a:t>Impact</a:t>
            </a:r>
            <a:endParaRPr sz="4800" b="1" dirty="0">
              <a:solidFill>
                <a:srgbClr val="786956"/>
              </a:solidFill>
              <a:latin typeface="Patua One"/>
              <a:sym typeface="Calibri"/>
            </a:endParaRPr>
          </a:p>
        </p:txBody>
      </p:sp>
      <p:sp>
        <p:nvSpPr>
          <p:cNvPr id="13" name="Google Shape;246;g2baaed31fd4_0_202">
            <a:extLst>
              <a:ext uri="{FF2B5EF4-FFF2-40B4-BE49-F238E27FC236}">
                <a16:creationId xmlns:a16="http://schemas.microsoft.com/office/drawing/2014/main" id="{2CC91F03-C6A8-D1F2-778F-316F4FC6D587}"/>
              </a:ext>
            </a:extLst>
          </p:cNvPr>
          <p:cNvSpPr/>
          <p:nvPr/>
        </p:nvSpPr>
        <p:spPr>
          <a:xfrm>
            <a:off x="18783538" y="7060977"/>
            <a:ext cx="3889258" cy="3793200"/>
          </a:xfrm>
          <a:prstGeom prst="rect">
            <a:avLst/>
          </a:prstGeom>
          <a:noFill/>
          <a:ln>
            <a:noFill/>
          </a:ln>
        </p:spPr>
        <p:txBody>
          <a:bodyPr spcFirstLastPara="1" wrap="square" lIns="0" tIns="0" rIns="0" bIns="0" anchor="t" anchorCtr="0">
            <a:noAutofit/>
          </a:bodyPr>
          <a:lstStyle/>
          <a:p>
            <a:pPr marL="685800" marR="0" lvl="1" indent="-342900" algn="l" rtl="0">
              <a:spcBef>
                <a:spcPts val="0"/>
              </a:spcBef>
              <a:spcAft>
                <a:spcPts val="0"/>
              </a:spcAft>
              <a:buClr>
                <a:srgbClr val="0E0E0E"/>
              </a:buClr>
              <a:buSzPts val="3200"/>
              <a:buFont typeface="Special Elite"/>
              <a:buChar char="•"/>
            </a:pPr>
            <a:r>
              <a:rPr lang="en-US" sz="3200" dirty="0">
                <a:solidFill>
                  <a:srgbClr val="0E0E0E"/>
                </a:solidFill>
                <a:latin typeface="+mn-lt"/>
              </a:rPr>
              <a:t>From stagnant sales to soaring revenue, the power of analytics is undeniable.</a:t>
            </a:r>
            <a:endParaRPr lang="en-US" sz="3200" dirty="0">
              <a:solidFill>
                <a:srgbClr val="0E0E0E"/>
              </a:solidFill>
              <a:latin typeface="+mn-lt"/>
              <a:sym typeface="Calibri"/>
            </a:endParaRPr>
          </a:p>
        </p:txBody>
      </p:sp>
      <p:pic>
        <p:nvPicPr>
          <p:cNvPr id="9" name="Picture 8">
            <a:extLst>
              <a:ext uri="{FF2B5EF4-FFF2-40B4-BE49-F238E27FC236}">
                <a16:creationId xmlns:a16="http://schemas.microsoft.com/office/drawing/2014/main" id="{7964D261-5DCC-DA14-C566-9901CEF6DF00}"/>
              </a:ext>
            </a:extLst>
          </p:cNvPr>
          <p:cNvPicPr>
            <a:picLocks noChangeAspect="1"/>
          </p:cNvPicPr>
          <p:nvPr/>
        </p:nvPicPr>
        <p:blipFill>
          <a:blip r:embed="rId6"/>
          <a:stretch>
            <a:fillRect/>
          </a:stretch>
        </p:blipFill>
        <p:spPr>
          <a:xfrm>
            <a:off x="8293532" y="4167486"/>
            <a:ext cx="2040305" cy="1625600"/>
          </a:xfrm>
          <a:prstGeom prst="rect">
            <a:avLst/>
          </a:prstGeom>
        </p:spPr>
      </p:pic>
      <p:pic>
        <p:nvPicPr>
          <p:cNvPr id="15" name="Picture 14">
            <a:extLst>
              <a:ext uri="{FF2B5EF4-FFF2-40B4-BE49-F238E27FC236}">
                <a16:creationId xmlns:a16="http://schemas.microsoft.com/office/drawing/2014/main" id="{4A05A349-CD42-90BC-7963-448EE89519CF}"/>
              </a:ext>
            </a:extLst>
          </p:cNvPr>
          <p:cNvPicPr>
            <a:picLocks noChangeAspect="1"/>
          </p:cNvPicPr>
          <p:nvPr/>
        </p:nvPicPr>
        <p:blipFill>
          <a:blip r:embed="rId7"/>
          <a:stretch>
            <a:fillRect/>
          </a:stretch>
        </p:blipFill>
        <p:spPr>
          <a:xfrm>
            <a:off x="13946738" y="4188084"/>
            <a:ext cx="2106000" cy="1605001"/>
          </a:xfrm>
          <a:prstGeom prst="rect">
            <a:avLst/>
          </a:prstGeom>
        </p:spPr>
      </p:pic>
      <p:pic>
        <p:nvPicPr>
          <p:cNvPr id="17" name="Picture 16">
            <a:extLst>
              <a:ext uri="{FF2B5EF4-FFF2-40B4-BE49-F238E27FC236}">
                <a16:creationId xmlns:a16="http://schemas.microsoft.com/office/drawing/2014/main" id="{7A71DE31-DF08-583A-62D0-3F6DAB05CDA2}"/>
              </a:ext>
            </a:extLst>
          </p:cNvPr>
          <p:cNvPicPr>
            <a:picLocks noChangeAspect="1"/>
          </p:cNvPicPr>
          <p:nvPr/>
        </p:nvPicPr>
        <p:blipFill>
          <a:blip r:embed="rId8">
            <a:clrChange>
              <a:clrFrom>
                <a:srgbClr val="FFFFFF"/>
              </a:clrFrom>
              <a:clrTo>
                <a:srgbClr val="FFFFFF">
                  <a:alpha val="0"/>
                </a:srgbClr>
              </a:clrTo>
            </a:clrChange>
          </a:blip>
          <a:stretch>
            <a:fillRect/>
          </a:stretch>
        </p:blipFill>
        <p:spPr>
          <a:xfrm>
            <a:off x="2440398" y="4167485"/>
            <a:ext cx="2016000" cy="1625599"/>
          </a:xfrm>
          <a:prstGeom prst="rect">
            <a:avLst/>
          </a:prstGeom>
        </p:spPr>
      </p:pic>
      <p:pic>
        <p:nvPicPr>
          <p:cNvPr id="23" name="Picture 22">
            <a:extLst>
              <a:ext uri="{FF2B5EF4-FFF2-40B4-BE49-F238E27FC236}">
                <a16:creationId xmlns:a16="http://schemas.microsoft.com/office/drawing/2014/main" id="{54597767-5614-0499-41FD-17C8EE07AD5F}"/>
              </a:ext>
            </a:extLst>
          </p:cNvPr>
          <p:cNvPicPr>
            <a:picLocks noChangeAspect="1"/>
          </p:cNvPicPr>
          <p:nvPr/>
        </p:nvPicPr>
        <p:blipFill>
          <a:blip r:embed="rId9"/>
          <a:stretch>
            <a:fillRect/>
          </a:stretch>
        </p:blipFill>
        <p:spPr>
          <a:xfrm>
            <a:off x="19934439" y="4167485"/>
            <a:ext cx="2041200" cy="1625600"/>
          </a:xfrm>
          <a:prstGeom prst="rect">
            <a:avLst/>
          </a:prstGeom>
        </p:spPr>
      </p:pic>
      <p:sp>
        <p:nvSpPr>
          <p:cNvPr id="24" name="TextBox 23">
            <a:extLst>
              <a:ext uri="{FF2B5EF4-FFF2-40B4-BE49-F238E27FC236}">
                <a16:creationId xmlns:a16="http://schemas.microsoft.com/office/drawing/2014/main" id="{9A9DAA41-F2EB-9EC8-5536-78D773253805}"/>
              </a:ext>
            </a:extLst>
          </p:cNvPr>
          <p:cNvSpPr txBox="1"/>
          <p:nvPr/>
        </p:nvSpPr>
        <p:spPr>
          <a:xfrm rot="16200000">
            <a:off x="20979305" y="10053750"/>
            <a:ext cx="6144768" cy="461665"/>
          </a:xfrm>
          <a:prstGeom prst="rect">
            <a:avLst/>
          </a:prstGeom>
          <a:noFill/>
        </p:spPr>
        <p:txBody>
          <a:bodyPr wrap="square" rtlCol="0">
            <a:spAutoFit/>
          </a:bodyPr>
          <a:lstStyle/>
          <a:p>
            <a:r>
              <a:rPr lang="en-US" sz="2400" b="1" dirty="0">
                <a:solidFill>
                  <a:srgbClr val="FF0000"/>
                </a:solidFill>
              </a:rPr>
              <a:t>Olumide Balogun         +</a:t>
            </a:r>
            <a:r>
              <a:rPr lang="en-US" sz="2200" b="1" dirty="0">
                <a:solidFill>
                  <a:srgbClr val="FF0000"/>
                </a:solidFill>
              </a:rPr>
              <a:t>234-8065060691</a:t>
            </a:r>
            <a:r>
              <a:rPr lang="en-US" sz="2400" b="1" dirty="0">
                <a:solidFill>
                  <a:srgbClr val="FF0000"/>
                </a:solidFill>
              </a:rPr>
              <a:t>  </a:t>
            </a:r>
            <a:endParaRPr lang="en-NG" sz="2400" b="1" dirty="0">
              <a:solidFill>
                <a:srgbClr val="FF0000"/>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DFD8CE"/>
        </a:solidFill>
        <a:effectLst/>
      </p:bgPr>
    </p:bg>
    <p:spTree>
      <p:nvGrpSpPr>
        <p:cNvPr id="1" name="Shape 476"/>
        <p:cNvGrpSpPr/>
        <p:nvPr/>
      </p:nvGrpSpPr>
      <p:grpSpPr>
        <a:xfrm>
          <a:off x="0" y="0"/>
          <a:ext cx="0" cy="0"/>
          <a:chOff x="0" y="0"/>
          <a:chExt cx="0" cy="0"/>
        </a:xfrm>
      </p:grpSpPr>
      <p:pic>
        <p:nvPicPr>
          <p:cNvPr id="478" name="Google Shape;478;g2baaed31fd4_0_446" descr=" "/>
          <p:cNvPicPr preferRelativeResize="0"/>
          <p:nvPr/>
        </p:nvPicPr>
        <p:blipFill rotWithShape="1">
          <a:blip r:embed="rId3">
            <a:alphaModFix/>
          </a:blip>
          <a:srcRect/>
          <a:stretch/>
        </p:blipFill>
        <p:spPr>
          <a:xfrm>
            <a:off x="20642" y="11873582"/>
            <a:ext cx="3483713" cy="934219"/>
          </a:xfrm>
          <a:prstGeom prst="rect">
            <a:avLst/>
          </a:prstGeom>
          <a:noFill/>
          <a:ln>
            <a:noFill/>
          </a:ln>
        </p:spPr>
      </p:pic>
      <p:pic>
        <p:nvPicPr>
          <p:cNvPr id="479" name="Google Shape;479;g2baaed31fd4_0_446" descr=" "/>
          <p:cNvPicPr preferRelativeResize="0"/>
          <p:nvPr/>
        </p:nvPicPr>
        <p:blipFill rotWithShape="1">
          <a:blip r:embed="rId4">
            <a:alphaModFix/>
          </a:blip>
          <a:srcRect/>
          <a:stretch/>
        </p:blipFill>
        <p:spPr>
          <a:xfrm>
            <a:off x="20728991" y="8559800"/>
            <a:ext cx="7328816" cy="5753100"/>
          </a:xfrm>
          <a:prstGeom prst="rect">
            <a:avLst/>
          </a:prstGeom>
          <a:noFill/>
          <a:ln>
            <a:noFill/>
          </a:ln>
        </p:spPr>
      </p:pic>
      <p:sp>
        <p:nvSpPr>
          <p:cNvPr id="480" name="Google Shape;480;g2baaed31fd4_0_446"/>
          <p:cNvSpPr/>
          <p:nvPr/>
        </p:nvSpPr>
        <p:spPr>
          <a:xfrm>
            <a:off x="23370921" y="10515600"/>
            <a:ext cx="1016100" cy="3200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g2baaed31fd4_0_446"/>
          <p:cNvSpPr/>
          <p:nvPr/>
        </p:nvSpPr>
        <p:spPr>
          <a:xfrm>
            <a:off x="2946768" y="4152900"/>
            <a:ext cx="8738700" cy="2171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g2baaed31fd4_0_446"/>
          <p:cNvSpPr/>
          <p:nvPr/>
        </p:nvSpPr>
        <p:spPr>
          <a:xfrm>
            <a:off x="2946768" y="4152900"/>
            <a:ext cx="8738700" cy="2171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g2baaed31fd4_0_446"/>
          <p:cNvSpPr/>
          <p:nvPr/>
        </p:nvSpPr>
        <p:spPr>
          <a:xfrm>
            <a:off x="985185" y="3284355"/>
            <a:ext cx="12185636" cy="7677150"/>
          </a:xfrm>
          <a:prstGeom prst="rect">
            <a:avLst/>
          </a:prstGeom>
          <a:noFill/>
          <a:ln>
            <a:noFill/>
          </a:ln>
        </p:spPr>
        <p:txBody>
          <a:bodyPr spcFirstLastPara="1" wrap="square" lIns="0" tIns="0" rIns="0" bIns="0" anchor="t" anchorCtr="0">
            <a:noAutofit/>
          </a:bodyPr>
          <a:lstStyle/>
          <a:p>
            <a:pPr marL="228600"/>
            <a:r>
              <a:rPr lang="en-NG" sz="3200" dirty="0">
                <a:solidFill>
                  <a:srgbClr val="0E0E0E"/>
                </a:solidFill>
                <a:latin typeface="+mn-lt"/>
              </a:rPr>
              <a:t>And so, dear reader, the company thrived, Olumide the analyst became a legend, and the phrase “</a:t>
            </a:r>
            <a:r>
              <a:rPr lang="en-NG" sz="3200" b="1" dirty="0">
                <a:solidFill>
                  <a:srgbClr val="0E0E0E"/>
                </a:solidFill>
                <a:latin typeface="+mn-lt"/>
              </a:rPr>
              <a:t>Turning Data into Dollars</a:t>
            </a:r>
            <a:r>
              <a:rPr lang="en-NG" sz="3200" dirty="0">
                <a:solidFill>
                  <a:srgbClr val="0E0E0E"/>
                </a:solidFill>
                <a:latin typeface="+mn-lt"/>
              </a:rPr>
              <a:t>” wasn’t just a mission—it became their mantra and lasting legacy. The credits may have rolled, but the journey was far from over.</a:t>
            </a:r>
            <a:endParaRPr lang="en-US" sz="3200" dirty="0">
              <a:solidFill>
                <a:srgbClr val="0E0E0E"/>
              </a:solidFill>
              <a:latin typeface="+mn-lt"/>
            </a:endParaRPr>
          </a:p>
          <a:p>
            <a:pPr marL="228600"/>
            <a:endParaRPr lang="en-NG" sz="3200" dirty="0">
              <a:solidFill>
                <a:srgbClr val="0E0E0E"/>
              </a:solidFill>
              <a:latin typeface="+mn-lt"/>
            </a:endParaRPr>
          </a:p>
          <a:p>
            <a:pPr marL="228600"/>
            <a:r>
              <a:rPr lang="en-NG" sz="3200" dirty="0">
                <a:solidFill>
                  <a:srgbClr val="0E0E0E"/>
                </a:solidFill>
                <a:latin typeface="+mn-lt"/>
              </a:rPr>
              <a:t>Let this story serve as inspiration to every data and business analyst: your work holds the power to transform businesses, shape strategies, and drive success. The path may be challenging, but the rewards are unparalleled. So, grab your tools, dive into the data, and craft your own cinematic success story. Stay curious, stay innovative, and remember—every data point has a story waiting to be told, and you hold the pen.</a:t>
            </a:r>
          </a:p>
          <a:p>
            <a:pPr marL="0" marR="0" lvl="0" indent="0" algn="l" rtl="0">
              <a:spcBef>
                <a:spcPts val="0"/>
              </a:spcBef>
              <a:spcAft>
                <a:spcPts val="0"/>
              </a:spcAft>
              <a:buClr>
                <a:srgbClr val="0E0E0E"/>
              </a:buClr>
              <a:buSzPts val="3200"/>
              <a:buFont typeface="Special Elite"/>
              <a:buNone/>
            </a:pPr>
            <a:endParaRPr sz="3200" b="0" i="0" u="none" strike="noStrike" cap="none" dirty="0">
              <a:solidFill>
                <a:schemeClr val="dk1"/>
              </a:solidFill>
              <a:latin typeface="Calibri"/>
              <a:ea typeface="Calibri"/>
              <a:cs typeface="Calibri"/>
              <a:sym typeface="Calibri"/>
            </a:endParaRPr>
          </a:p>
        </p:txBody>
      </p:sp>
      <p:pic>
        <p:nvPicPr>
          <p:cNvPr id="488" name="Google Shape;488;g2baaed31fd4_0_446" descr=" "/>
          <p:cNvPicPr preferRelativeResize="0"/>
          <p:nvPr/>
        </p:nvPicPr>
        <p:blipFill rotWithShape="1">
          <a:blip r:embed="rId5">
            <a:alphaModFix/>
          </a:blip>
          <a:srcRect/>
          <a:stretch/>
        </p:blipFill>
        <p:spPr>
          <a:xfrm>
            <a:off x="14321013" y="933450"/>
            <a:ext cx="5474384" cy="11849100"/>
          </a:xfrm>
          <a:prstGeom prst="rect">
            <a:avLst/>
          </a:prstGeom>
          <a:noFill/>
          <a:ln>
            <a:noFill/>
          </a:ln>
        </p:spPr>
      </p:pic>
      <p:sp>
        <p:nvSpPr>
          <p:cNvPr id="3" name="Rectangle: Rounded Corners 2">
            <a:extLst>
              <a:ext uri="{FF2B5EF4-FFF2-40B4-BE49-F238E27FC236}">
                <a16:creationId xmlns:a16="http://schemas.microsoft.com/office/drawing/2014/main" id="{6F88408B-807B-0323-542B-8A0783BBB213}"/>
              </a:ext>
            </a:extLst>
          </p:cNvPr>
          <p:cNvSpPr/>
          <p:nvPr/>
        </p:nvSpPr>
        <p:spPr>
          <a:xfrm>
            <a:off x="14491786" y="1723672"/>
            <a:ext cx="5132838" cy="10694771"/>
          </a:xfrm>
          <a:prstGeom prst="roundRect">
            <a:avLst>
              <a:gd name="adj" fmla="val 10689"/>
            </a:avLst>
          </a:prstGeom>
          <a:solidFill>
            <a:schemeClr val="tx1">
              <a:lumMod val="85000"/>
              <a:lumOff val="1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a:p>
        </p:txBody>
      </p:sp>
      <p:pic>
        <p:nvPicPr>
          <p:cNvPr id="5" name="Picture 4">
            <a:extLst>
              <a:ext uri="{FF2B5EF4-FFF2-40B4-BE49-F238E27FC236}">
                <a16:creationId xmlns:a16="http://schemas.microsoft.com/office/drawing/2014/main" id="{F7A350EE-A8CD-C552-F198-D7B99E818CA5}"/>
              </a:ext>
            </a:extLst>
          </p:cNvPr>
          <p:cNvPicPr>
            <a:picLocks noChangeAspect="1"/>
          </p:cNvPicPr>
          <p:nvPr/>
        </p:nvPicPr>
        <p:blipFill>
          <a:blip r:embed="rId6"/>
          <a:stretch>
            <a:fillRect/>
          </a:stretch>
        </p:blipFill>
        <p:spPr>
          <a:xfrm>
            <a:off x="15316755" y="2703123"/>
            <a:ext cx="3560635" cy="2225462"/>
          </a:xfrm>
          <a:prstGeom prst="rect">
            <a:avLst/>
          </a:prstGeom>
        </p:spPr>
      </p:pic>
      <p:pic>
        <p:nvPicPr>
          <p:cNvPr id="7" name="Picture 6">
            <a:extLst>
              <a:ext uri="{FF2B5EF4-FFF2-40B4-BE49-F238E27FC236}">
                <a16:creationId xmlns:a16="http://schemas.microsoft.com/office/drawing/2014/main" id="{FC3529E8-3B3E-E6B5-E3B2-6461963C4571}"/>
              </a:ext>
            </a:extLst>
          </p:cNvPr>
          <p:cNvPicPr>
            <a:picLocks noChangeAspect="1"/>
          </p:cNvPicPr>
          <p:nvPr/>
        </p:nvPicPr>
        <p:blipFill>
          <a:blip r:embed="rId7"/>
          <a:stretch>
            <a:fillRect/>
          </a:stretch>
        </p:blipFill>
        <p:spPr>
          <a:xfrm>
            <a:off x="15316756" y="5308913"/>
            <a:ext cx="3560635" cy="3050103"/>
          </a:xfrm>
          <a:prstGeom prst="rect">
            <a:avLst/>
          </a:prstGeom>
        </p:spPr>
      </p:pic>
      <p:pic>
        <p:nvPicPr>
          <p:cNvPr id="9" name="Picture 8">
            <a:extLst>
              <a:ext uri="{FF2B5EF4-FFF2-40B4-BE49-F238E27FC236}">
                <a16:creationId xmlns:a16="http://schemas.microsoft.com/office/drawing/2014/main" id="{3F17EFFB-30AF-940C-5665-53536D244FB9}"/>
              </a:ext>
            </a:extLst>
          </p:cNvPr>
          <p:cNvPicPr>
            <a:picLocks noChangeAspect="1"/>
          </p:cNvPicPr>
          <p:nvPr/>
        </p:nvPicPr>
        <p:blipFill>
          <a:blip r:embed="rId8"/>
          <a:stretch>
            <a:fillRect/>
          </a:stretch>
        </p:blipFill>
        <p:spPr>
          <a:xfrm>
            <a:off x="15316754" y="8742070"/>
            <a:ext cx="3560635" cy="2372653"/>
          </a:xfrm>
          <a:prstGeom prst="rect">
            <a:avLst/>
          </a:prstGeom>
        </p:spPr>
      </p:pic>
      <p:sp>
        <p:nvSpPr>
          <p:cNvPr id="10" name="Google Shape;231;g2baaed31fd4_0_202">
            <a:extLst>
              <a:ext uri="{FF2B5EF4-FFF2-40B4-BE49-F238E27FC236}">
                <a16:creationId xmlns:a16="http://schemas.microsoft.com/office/drawing/2014/main" id="{D8E10556-B7B5-EDC3-3D10-BA06D4F9597A}"/>
              </a:ext>
            </a:extLst>
          </p:cNvPr>
          <p:cNvSpPr/>
          <p:nvPr/>
        </p:nvSpPr>
        <p:spPr>
          <a:xfrm>
            <a:off x="579114" y="1800018"/>
            <a:ext cx="12867780" cy="934219"/>
          </a:xfrm>
          <a:prstGeom prst="rect">
            <a:avLst/>
          </a:prstGeom>
          <a:noFill/>
          <a:ln>
            <a:noFill/>
          </a:ln>
        </p:spPr>
        <p:txBody>
          <a:bodyPr spcFirstLastPara="1" wrap="square" lIns="0" tIns="0" rIns="0" bIns="0" anchor="t" anchorCtr="0">
            <a:noAutofit/>
          </a:bodyPr>
          <a:lstStyle/>
          <a:p>
            <a:pPr>
              <a:buClr>
                <a:srgbClr val="0E0E0E"/>
              </a:buClr>
              <a:buSzPts val="4800"/>
            </a:pPr>
            <a:r>
              <a:rPr lang="en-US" sz="4800" dirty="0">
                <a:solidFill>
                  <a:srgbClr val="0E0E0E"/>
                </a:solidFill>
                <a:latin typeface="Patua One"/>
              </a:rPr>
              <a:t>A Legendary Analyst's Legacy and Call to Action</a:t>
            </a:r>
          </a:p>
          <a:p>
            <a:pPr marL="0" marR="0" lvl="0" indent="0" algn="l" rtl="0">
              <a:spcBef>
                <a:spcPts val="0"/>
              </a:spcBef>
              <a:spcAft>
                <a:spcPts val="0"/>
              </a:spcAft>
              <a:buClr>
                <a:srgbClr val="272727"/>
              </a:buClr>
              <a:buSzPts val="8000"/>
              <a:buFont typeface="Patua One"/>
              <a:buNone/>
            </a:pPr>
            <a:endParaRPr lang="en-NG" sz="8000" b="0" i="0" u="none" strike="noStrike" cap="none" dirty="0">
              <a:solidFill>
                <a:schemeClr val="dk1"/>
              </a:solidFill>
              <a:latin typeface="Calibri"/>
              <a:ea typeface="Calibri"/>
              <a:cs typeface="Calibri"/>
              <a:sym typeface="Calibri"/>
            </a:endParaRPr>
          </a:p>
        </p:txBody>
      </p:sp>
      <p:pic>
        <p:nvPicPr>
          <p:cNvPr id="477" name="Google Shape;477;g2baaed31fd4_0_446" descr=" "/>
          <p:cNvPicPr preferRelativeResize="0"/>
          <p:nvPr/>
        </p:nvPicPr>
        <p:blipFill rotWithShape="1">
          <a:blip r:embed="rId9">
            <a:alphaModFix/>
          </a:blip>
          <a:srcRect/>
          <a:stretch/>
        </p:blipFill>
        <p:spPr>
          <a:xfrm>
            <a:off x="19452487" y="538138"/>
            <a:ext cx="5046304" cy="3277716"/>
          </a:xfrm>
          <a:prstGeom prst="rect">
            <a:avLst/>
          </a:prstGeom>
          <a:noFill/>
          <a:ln>
            <a:noFill/>
          </a:ln>
        </p:spPr>
      </p:pic>
      <p:sp>
        <p:nvSpPr>
          <p:cNvPr id="11" name="TextBox 10">
            <a:extLst>
              <a:ext uri="{FF2B5EF4-FFF2-40B4-BE49-F238E27FC236}">
                <a16:creationId xmlns:a16="http://schemas.microsoft.com/office/drawing/2014/main" id="{FF034638-682A-7B19-EE4D-E13114C349EE}"/>
              </a:ext>
            </a:extLst>
          </p:cNvPr>
          <p:cNvSpPr txBox="1"/>
          <p:nvPr/>
        </p:nvSpPr>
        <p:spPr>
          <a:xfrm rot="16200000">
            <a:off x="20979305" y="10053750"/>
            <a:ext cx="6144768" cy="461665"/>
          </a:xfrm>
          <a:prstGeom prst="rect">
            <a:avLst/>
          </a:prstGeom>
          <a:noFill/>
        </p:spPr>
        <p:txBody>
          <a:bodyPr wrap="square" rtlCol="0">
            <a:spAutoFit/>
          </a:bodyPr>
          <a:lstStyle/>
          <a:p>
            <a:r>
              <a:rPr lang="en-US" sz="2400" b="1" dirty="0">
                <a:solidFill>
                  <a:srgbClr val="FF0000"/>
                </a:solidFill>
              </a:rPr>
              <a:t>Olumide Balogun         +</a:t>
            </a:r>
            <a:r>
              <a:rPr lang="en-US" sz="2200" b="1" dirty="0">
                <a:solidFill>
                  <a:srgbClr val="FF0000"/>
                </a:solidFill>
              </a:rPr>
              <a:t>234-8065060691</a:t>
            </a:r>
            <a:r>
              <a:rPr lang="en-US" sz="2400" b="1" dirty="0">
                <a:solidFill>
                  <a:srgbClr val="FF0000"/>
                </a:solidFill>
              </a:rPr>
              <a:t>  </a:t>
            </a:r>
            <a:endParaRPr lang="en-NG" sz="2400" b="1" dirty="0">
              <a:solidFill>
                <a:srgbClr val="FF0000"/>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DFD8CE"/>
        </a:solidFill>
        <a:effectLst/>
      </p:bgPr>
    </p:bg>
    <p:spTree>
      <p:nvGrpSpPr>
        <p:cNvPr id="1" name="Shape 583"/>
        <p:cNvGrpSpPr/>
        <p:nvPr/>
      </p:nvGrpSpPr>
      <p:grpSpPr>
        <a:xfrm>
          <a:off x="0" y="0"/>
          <a:ext cx="0" cy="0"/>
          <a:chOff x="0" y="0"/>
          <a:chExt cx="0" cy="0"/>
        </a:xfrm>
      </p:grpSpPr>
      <p:pic>
        <p:nvPicPr>
          <p:cNvPr id="584" name="Google Shape;584;g2baaed31fd4_0_548" descr=" "/>
          <p:cNvPicPr preferRelativeResize="0"/>
          <p:nvPr/>
        </p:nvPicPr>
        <p:blipFill rotWithShape="1">
          <a:blip r:embed="rId3">
            <a:alphaModFix/>
          </a:blip>
          <a:srcRect/>
          <a:stretch/>
        </p:blipFill>
        <p:spPr>
          <a:xfrm>
            <a:off x="-139717" y="-292100"/>
            <a:ext cx="3086486" cy="2362200"/>
          </a:xfrm>
          <a:prstGeom prst="rect">
            <a:avLst/>
          </a:prstGeom>
          <a:noFill/>
          <a:ln>
            <a:noFill/>
          </a:ln>
        </p:spPr>
      </p:pic>
      <p:pic>
        <p:nvPicPr>
          <p:cNvPr id="585" name="Google Shape;585;g2baaed31fd4_0_548" descr=" "/>
          <p:cNvPicPr preferRelativeResize="0"/>
          <p:nvPr/>
        </p:nvPicPr>
        <p:blipFill rotWithShape="1">
          <a:blip r:embed="rId4">
            <a:alphaModFix/>
          </a:blip>
          <a:srcRect/>
          <a:stretch/>
        </p:blipFill>
        <p:spPr>
          <a:xfrm>
            <a:off x="20216099" y="9950177"/>
            <a:ext cx="3954960" cy="3268117"/>
          </a:xfrm>
          <a:prstGeom prst="rect">
            <a:avLst/>
          </a:prstGeom>
          <a:noFill/>
          <a:ln>
            <a:noFill/>
          </a:ln>
        </p:spPr>
      </p:pic>
      <p:pic>
        <p:nvPicPr>
          <p:cNvPr id="586" name="Google Shape;586;g2baaed31fd4_0_548" descr=" "/>
          <p:cNvPicPr preferRelativeResize="0"/>
          <p:nvPr/>
        </p:nvPicPr>
        <p:blipFill rotWithShape="1">
          <a:blip r:embed="rId5">
            <a:alphaModFix/>
          </a:blip>
          <a:srcRect/>
          <a:stretch/>
        </p:blipFill>
        <p:spPr>
          <a:xfrm>
            <a:off x="-2730841" y="4432300"/>
            <a:ext cx="5194949" cy="4851400"/>
          </a:xfrm>
          <a:prstGeom prst="rect">
            <a:avLst/>
          </a:prstGeom>
          <a:noFill/>
          <a:ln>
            <a:noFill/>
          </a:ln>
        </p:spPr>
      </p:pic>
      <p:sp>
        <p:nvSpPr>
          <p:cNvPr id="587" name="Google Shape;587;g2baaed31fd4_0_548"/>
          <p:cNvSpPr/>
          <p:nvPr/>
        </p:nvSpPr>
        <p:spPr>
          <a:xfrm>
            <a:off x="23370921" y="10515600"/>
            <a:ext cx="1016100" cy="3200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g2baaed31fd4_0_548"/>
          <p:cNvSpPr/>
          <p:nvPr/>
        </p:nvSpPr>
        <p:spPr>
          <a:xfrm>
            <a:off x="9267925" y="711200"/>
            <a:ext cx="5851200" cy="1583400"/>
          </a:xfrm>
          <a:prstGeom prst="rect">
            <a:avLst/>
          </a:prstGeom>
          <a:noFill/>
          <a:ln>
            <a:noFill/>
          </a:ln>
        </p:spPr>
        <p:txBody>
          <a:bodyPr spcFirstLastPara="1" wrap="square" lIns="0" tIns="0" rIns="0" bIns="0" anchor="t" anchorCtr="0">
            <a:noAutofit/>
          </a:bodyPr>
          <a:lstStyle/>
          <a:p>
            <a:pPr marL="0" marR="0" lvl="0" indent="0" algn="ctr" rtl="0">
              <a:spcBef>
                <a:spcPts val="0"/>
              </a:spcBef>
              <a:spcAft>
                <a:spcPts val="0"/>
              </a:spcAft>
              <a:buClr>
                <a:srgbClr val="272727"/>
              </a:buClr>
              <a:buSzPts val="8000"/>
              <a:buFont typeface="Patua One"/>
              <a:buNone/>
            </a:pPr>
            <a:endParaRPr sz="8000" b="0" i="0" u="none" strike="noStrike" cap="none" dirty="0">
              <a:solidFill>
                <a:schemeClr val="dk1"/>
              </a:solidFill>
              <a:latin typeface="Calibri"/>
              <a:ea typeface="Calibri"/>
              <a:cs typeface="Calibri"/>
              <a:sym typeface="Calibri"/>
            </a:endParaRPr>
          </a:p>
        </p:txBody>
      </p:sp>
      <p:sp>
        <p:nvSpPr>
          <p:cNvPr id="590" name="Google Shape;590;g2baaed31fd4_0_548"/>
          <p:cNvSpPr/>
          <p:nvPr/>
        </p:nvSpPr>
        <p:spPr>
          <a:xfrm>
            <a:off x="2553019" y="3054350"/>
            <a:ext cx="6096900" cy="7607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g2baaed31fd4_0_548"/>
          <p:cNvSpPr/>
          <p:nvPr/>
        </p:nvSpPr>
        <p:spPr>
          <a:xfrm>
            <a:off x="2553019" y="9353550"/>
            <a:ext cx="6096900" cy="1308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g2baaed31fd4_0_548"/>
          <p:cNvSpPr/>
          <p:nvPr/>
        </p:nvSpPr>
        <p:spPr>
          <a:xfrm>
            <a:off x="4643403" y="2802600"/>
            <a:ext cx="6300000" cy="952500"/>
          </a:xfrm>
          <a:prstGeom prst="rect">
            <a:avLst/>
          </a:prstGeom>
          <a:noFill/>
          <a:ln>
            <a:noFill/>
          </a:ln>
        </p:spPr>
        <p:txBody>
          <a:bodyPr spcFirstLastPara="1" wrap="square" lIns="0" tIns="0" rIns="0" bIns="0" anchor="t" anchorCtr="0">
            <a:noAutofit/>
          </a:bodyPr>
          <a:lstStyle/>
          <a:p>
            <a:pPr marL="0" marR="0" lvl="0" indent="0" algn="ctr" rtl="0">
              <a:spcBef>
                <a:spcPts val="0"/>
              </a:spcBef>
              <a:spcAft>
                <a:spcPts val="0"/>
              </a:spcAft>
              <a:buClr>
                <a:srgbClr val="0E0E0E"/>
              </a:buClr>
              <a:buSzPts val="4800"/>
              <a:buFont typeface="Patua One"/>
              <a:buNone/>
            </a:pPr>
            <a:r>
              <a:rPr lang="en-US" sz="4800" dirty="0">
                <a:solidFill>
                  <a:srgbClr val="0E0E0E"/>
                </a:solidFill>
                <a:latin typeface="Patua One"/>
                <a:ea typeface="Calibri"/>
                <a:cs typeface="Calibri"/>
                <a:sym typeface="Patua One"/>
              </a:rPr>
              <a:t>THANK YOU!</a:t>
            </a:r>
            <a:endParaRPr sz="4800" b="0" i="0" u="none" strike="noStrike" cap="none" dirty="0">
              <a:solidFill>
                <a:schemeClr val="dk1"/>
              </a:solidFill>
              <a:latin typeface="Calibri"/>
              <a:ea typeface="Calibri"/>
              <a:cs typeface="Calibri"/>
              <a:sym typeface="Calibri"/>
            </a:endParaRPr>
          </a:p>
        </p:txBody>
      </p:sp>
      <p:sp>
        <p:nvSpPr>
          <p:cNvPr id="598" name="Google Shape;598;g2baaed31fd4_0_548"/>
          <p:cNvSpPr/>
          <p:nvPr/>
        </p:nvSpPr>
        <p:spPr>
          <a:xfrm>
            <a:off x="9513489" y="11791950"/>
            <a:ext cx="6096900" cy="1308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g2baaed31fd4_0_548"/>
          <p:cNvSpPr/>
          <p:nvPr/>
        </p:nvSpPr>
        <p:spPr>
          <a:xfrm>
            <a:off x="9513489" y="11791950"/>
            <a:ext cx="6096900" cy="1308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g2baaed31fd4_0_548"/>
          <p:cNvSpPr/>
          <p:nvPr/>
        </p:nvSpPr>
        <p:spPr>
          <a:xfrm>
            <a:off x="16473959" y="3054350"/>
            <a:ext cx="6096900" cy="7607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g2baaed31fd4_0_548"/>
          <p:cNvSpPr/>
          <p:nvPr/>
        </p:nvSpPr>
        <p:spPr>
          <a:xfrm>
            <a:off x="16473959" y="9353550"/>
            <a:ext cx="6096900" cy="1308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g2baaed31fd4_0_548"/>
          <p:cNvSpPr/>
          <p:nvPr/>
        </p:nvSpPr>
        <p:spPr>
          <a:xfrm>
            <a:off x="16473959" y="9353550"/>
            <a:ext cx="6096900" cy="1308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7DE97C5C-CB8B-7E30-9CAA-0CF4EAFCF117}"/>
              </a:ext>
            </a:extLst>
          </p:cNvPr>
          <p:cNvSpPr txBox="1"/>
          <p:nvPr/>
        </p:nvSpPr>
        <p:spPr>
          <a:xfrm>
            <a:off x="3844200" y="3938359"/>
            <a:ext cx="9613232" cy="4031873"/>
          </a:xfrm>
          <a:prstGeom prst="rect">
            <a:avLst/>
          </a:prstGeom>
          <a:noFill/>
        </p:spPr>
        <p:txBody>
          <a:bodyPr wrap="square">
            <a:spAutoFit/>
          </a:bodyPr>
          <a:lstStyle/>
          <a:p>
            <a:r>
              <a:rPr lang="en-US" sz="3200" dirty="0">
                <a:solidFill>
                  <a:srgbClr val="0E0E0E"/>
                </a:solidFill>
                <a:latin typeface="+mn-lt"/>
              </a:rPr>
              <a:t>Thank you for taking the time to explore this data story. Your curiosity and engagement bring the insights to life and inspire me to keep uncovering meaningful stories hidden in the numbers. Together, we’re driving change, sparking innovation, and creating opportunities. Stay curious, stay inspired, and thank you for being part of this journey.</a:t>
            </a:r>
          </a:p>
          <a:p>
            <a:r>
              <a:rPr lang="en-US" sz="3200" dirty="0">
                <a:solidFill>
                  <a:srgbClr val="0E0E0E"/>
                </a:solidFill>
                <a:latin typeface="+mn-lt"/>
              </a:rPr>
              <a:t>– Olumide</a:t>
            </a:r>
          </a:p>
        </p:txBody>
      </p:sp>
      <p:pic>
        <p:nvPicPr>
          <p:cNvPr id="5" name="Picture 4">
            <a:extLst>
              <a:ext uri="{FF2B5EF4-FFF2-40B4-BE49-F238E27FC236}">
                <a16:creationId xmlns:a16="http://schemas.microsoft.com/office/drawing/2014/main" id="{69D0D017-631B-E367-73B5-E840A2CF50EC}"/>
              </a:ext>
            </a:extLst>
          </p:cNvPr>
          <p:cNvPicPr>
            <a:picLocks noChangeAspect="1"/>
          </p:cNvPicPr>
          <p:nvPr/>
        </p:nvPicPr>
        <p:blipFill>
          <a:blip r:embed="rId6"/>
          <a:stretch>
            <a:fillRect/>
          </a:stretch>
        </p:blipFill>
        <p:spPr>
          <a:xfrm>
            <a:off x="14268119" y="2294600"/>
            <a:ext cx="9441274" cy="9497350"/>
          </a:xfrm>
          <a:prstGeom prst="rect">
            <a:avLst/>
          </a:prstGeom>
        </p:spPr>
      </p:pic>
      <p:sp>
        <p:nvSpPr>
          <p:cNvPr id="8" name="TextBox 7">
            <a:extLst>
              <a:ext uri="{FF2B5EF4-FFF2-40B4-BE49-F238E27FC236}">
                <a16:creationId xmlns:a16="http://schemas.microsoft.com/office/drawing/2014/main" id="{8609662A-8937-78D9-6D47-378C6C1603F4}"/>
              </a:ext>
            </a:extLst>
          </p:cNvPr>
          <p:cNvSpPr txBox="1"/>
          <p:nvPr/>
        </p:nvSpPr>
        <p:spPr>
          <a:xfrm rot="16200000">
            <a:off x="20979305" y="10053750"/>
            <a:ext cx="6144768" cy="461665"/>
          </a:xfrm>
          <a:prstGeom prst="rect">
            <a:avLst/>
          </a:prstGeom>
          <a:noFill/>
        </p:spPr>
        <p:txBody>
          <a:bodyPr wrap="square" rtlCol="0">
            <a:spAutoFit/>
          </a:bodyPr>
          <a:lstStyle/>
          <a:p>
            <a:r>
              <a:rPr lang="en-US" sz="2400" b="1" dirty="0">
                <a:solidFill>
                  <a:srgbClr val="FF0000"/>
                </a:solidFill>
              </a:rPr>
              <a:t>Olumide Balogun         +</a:t>
            </a:r>
            <a:r>
              <a:rPr lang="en-US" sz="2200" b="1" dirty="0">
                <a:solidFill>
                  <a:srgbClr val="FF0000"/>
                </a:solidFill>
              </a:rPr>
              <a:t>234-8065060691</a:t>
            </a:r>
            <a:r>
              <a:rPr lang="en-US" sz="2400" b="1" dirty="0">
                <a:solidFill>
                  <a:srgbClr val="FF0000"/>
                </a:solidFill>
              </a:rPr>
              <a:t>  </a:t>
            </a:r>
            <a:endParaRPr lang="en-NG" sz="2400" b="1" dirty="0">
              <a:solidFill>
                <a:srgbClr val="FF0000"/>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DFD8CE"/>
        </a:solidFill>
        <a:effectLst/>
      </p:bgPr>
    </p:bg>
    <p:spTree>
      <p:nvGrpSpPr>
        <p:cNvPr id="1" name="">
          <a:extLst>
            <a:ext uri="{FF2B5EF4-FFF2-40B4-BE49-F238E27FC236}">
              <a16:creationId xmlns:a16="http://schemas.microsoft.com/office/drawing/2014/main" id="{DAFC1A65-2A08-AC50-84CF-CA7932283488}"/>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4ED8FBCF-DC48-6371-0C9B-17BB463E1D6D}"/>
              </a:ext>
            </a:extLst>
          </p:cNvPr>
          <p:cNvSpPr txBox="1"/>
          <p:nvPr/>
        </p:nvSpPr>
        <p:spPr>
          <a:xfrm>
            <a:off x="1653408" y="1429590"/>
            <a:ext cx="10136906" cy="625428"/>
          </a:xfrm>
          <a:prstGeom prst="rect">
            <a:avLst/>
          </a:prstGeom>
          <a:noFill/>
        </p:spPr>
        <p:txBody>
          <a:bodyPr wrap="square" rtlCol="0">
            <a:spAutoFit/>
          </a:bodyPr>
          <a:lstStyle/>
          <a:p>
            <a:pPr>
              <a:lnSpc>
                <a:spcPct val="115000"/>
              </a:lnSpc>
              <a:spcAft>
                <a:spcPts val="1600"/>
              </a:spcAft>
            </a:pPr>
            <a:r>
              <a:rPr lang="en-NG" sz="3200" kern="100" dirty="0">
                <a:latin typeface="Aptos" panose="02110004020202020204"/>
                <a:ea typeface="Aptos" panose="02110004020202020204"/>
                <a:cs typeface="Times New Roman" panose="02020603050405020304" pitchFamily="18" charset="0"/>
              </a:rPr>
              <a:t> </a:t>
            </a:r>
            <a:endParaRPr lang="en-US" sz="4800" b="1" kern="100" dirty="0">
              <a:solidFill>
                <a:srgbClr val="FF0000"/>
              </a:solidFill>
              <a:latin typeface="Aptos" panose="02110004020202020204"/>
              <a:ea typeface="Aptos" panose="02110004020202020204"/>
              <a:cs typeface="Times New Roman" panose="02020603050405020304" pitchFamily="18" charset="0"/>
            </a:endParaRPr>
          </a:p>
        </p:txBody>
      </p:sp>
      <p:sp>
        <p:nvSpPr>
          <p:cNvPr id="4" name="TextBox 3">
            <a:extLst>
              <a:ext uri="{FF2B5EF4-FFF2-40B4-BE49-F238E27FC236}">
                <a16:creationId xmlns:a16="http://schemas.microsoft.com/office/drawing/2014/main" id="{FE190EAE-50B8-CD67-31EB-9BE526A5930A}"/>
              </a:ext>
            </a:extLst>
          </p:cNvPr>
          <p:cNvSpPr txBox="1"/>
          <p:nvPr/>
        </p:nvSpPr>
        <p:spPr>
          <a:xfrm rot="16200000">
            <a:off x="20979305" y="10053750"/>
            <a:ext cx="6144768" cy="461665"/>
          </a:xfrm>
          <a:prstGeom prst="rect">
            <a:avLst/>
          </a:prstGeom>
          <a:noFill/>
        </p:spPr>
        <p:txBody>
          <a:bodyPr wrap="square" rtlCol="0">
            <a:spAutoFit/>
          </a:bodyPr>
          <a:lstStyle/>
          <a:p>
            <a:r>
              <a:rPr lang="en-US" sz="2400" b="1" dirty="0">
                <a:solidFill>
                  <a:srgbClr val="FF0000"/>
                </a:solidFill>
              </a:rPr>
              <a:t>Olumide Balogun         +</a:t>
            </a:r>
            <a:r>
              <a:rPr lang="en-US" sz="2200" b="1" dirty="0">
                <a:solidFill>
                  <a:srgbClr val="FF0000"/>
                </a:solidFill>
              </a:rPr>
              <a:t>234-8065060691</a:t>
            </a:r>
            <a:r>
              <a:rPr lang="en-US" sz="2400" b="1" dirty="0">
                <a:solidFill>
                  <a:srgbClr val="FF0000"/>
                </a:solidFill>
              </a:rPr>
              <a:t>  </a:t>
            </a:r>
            <a:endParaRPr lang="en-NG" sz="2400" b="1" dirty="0">
              <a:solidFill>
                <a:srgbClr val="FF0000"/>
              </a:solidFill>
            </a:endParaRPr>
          </a:p>
        </p:txBody>
      </p:sp>
      <p:sp>
        <p:nvSpPr>
          <p:cNvPr id="5" name="TextBox 4">
            <a:extLst>
              <a:ext uri="{FF2B5EF4-FFF2-40B4-BE49-F238E27FC236}">
                <a16:creationId xmlns:a16="http://schemas.microsoft.com/office/drawing/2014/main" id="{97729D06-EC95-ED79-C7AB-907AE4A940B1}"/>
              </a:ext>
            </a:extLst>
          </p:cNvPr>
          <p:cNvSpPr txBox="1"/>
          <p:nvPr/>
        </p:nvSpPr>
        <p:spPr>
          <a:xfrm>
            <a:off x="22081299" y="13206921"/>
            <a:ext cx="768096" cy="769441"/>
          </a:xfrm>
          <a:prstGeom prst="rect">
            <a:avLst/>
          </a:prstGeom>
          <a:noFill/>
        </p:spPr>
        <p:txBody>
          <a:bodyPr wrap="square" rtlCol="0">
            <a:spAutoFit/>
          </a:bodyPr>
          <a:lstStyle/>
          <a:p>
            <a:endParaRPr lang="en-US" sz="2200" b="1" dirty="0"/>
          </a:p>
          <a:p>
            <a:r>
              <a:rPr lang="en-US" sz="2200" b="1" dirty="0"/>
              <a:t>  </a:t>
            </a:r>
            <a:endParaRPr lang="en-NG" sz="2200" b="1" dirty="0"/>
          </a:p>
        </p:txBody>
      </p:sp>
      <p:sp>
        <p:nvSpPr>
          <p:cNvPr id="6" name="Rectangle: Rounded Corners 5">
            <a:extLst>
              <a:ext uri="{FF2B5EF4-FFF2-40B4-BE49-F238E27FC236}">
                <a16:creationId xmlns:a16="http://schemas.microsoft.com/office/drawing/2014/main" id="{51CE8B58-AA08-D723-E8AE-C50BF4AB7DCC}"/>
              </a:ext>
            </a:extLst>
          </p:cNvPr>
          <p:cNvSpPr/>
          <p:nvPr/>
        </p:nvSpPr>
        <p:spPr>
          <a:xfrm>
            <a:off x="13205558" y="3125421"/>
            <a:ext cx="7080134" cy="1297858"/>
          </a:xfrm>
          <a:prstGeom prst="roundRect">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sz="2800"/>
          </a:p>
        </p:txBody>
      </p:sp>
      <p:sp>
        <p:nvSpPr>
          <p:cNvPr id="7" name="TextBox 6">
            <a:extLst>
              <a:ext uri="{FF2B5EF4-FFF2-40B4-BE49-F238E27FC236}">
                <a16:creationId xmlns:a16="http://schemas.microsoft.com/office/drawing/2014/main" id="{2B688E39-2037-49D9-92A7-2F3032E5AE40}"/>
              </a:ext>
            </a:extLst>
          </p:cNvPr>
          <p:cNvSpPr txBox="1"/>
          <p:nvPr/>
        </p:nvSpPr>
        <p:spPr>
          <a:xfrm>
            <a:off x="14089684" y="3512740"/>
            <a:ext cx="5834610" cy="523220"/>
          </a:xfrm>
          <a:prstGeom prst="rect">
            <a:avLst/>
          </a:prstGeom>
          <a:noFill/>
        </p:spPr>
        <p:txBody>
          <a:bodyPr wrap="square" rtlCol="0">
            <a:spAutoFit/>
          </a:bodyPr>
          <a:lstStyle/>
          <a:p>
            <a:r>
              <a:rPr lang="en-US" sz="2800" b="1" dirty="0">
                <a:solidFill>
                  <a:schemeClr val="bg1"/>
                </a:solidFill>
              </a:rPr>
              <a:t>Email: krisbalo11@gmail.com                 </a:t>
            </a:r>
            <a:endParaRPr lang="en-NG" sz="2800" b="1" dirty="0">
              <a:solidFill>
                <a:schemeClr val="bg1"/>
              </a:solidFill>
            </a:endParaRPr>
          </a:p>
        </p:txBody>
      </p:sp>
      <p:sp>
        <p:nvSpPr>
          <p:cNvPr id="8" name="Rectangle: Rounded Corners 7">
            <a:extLst>
              <a:ext uri="{FF2B5EF4-FFF2-40B4-BE49-F238E27FC236}">
                <a16:creationId xmlns:a16="http://schemas.microsoft.com/office/drawing/2014/main" id="{01D810D1-7FE0-F7BF-2946-A60630D30A8D}"/>
              </a:ext>
            </a:extLst>
          </p:cNvPr>
          <p:cNvSpPr/>
          <p:nvPr/>
        </p:nvSpPr>
        <p:spPr>
          <a:xfrm>
            <a:off x="2703796" y="3136893"/>
            <a:ext cx="7080134" cy="1297858"/>
          </a:xfrm>
          <a:prstGeom prst="roundRect">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sz="2800"/>
          </a:p>
        </p:txBody>
      </p:sp>
      <p:sp>
        <p:nvSpPr>
          <p:cNvPr id="9" name="TextBox 8">
            <a:extLst>
              <a:ext uri="{FF2B5EF4-FFF2-40B4-BE49-F238E27FC236}">
                <a16:creationId xmlns:a16="http://schemas.microsoft.com/office/drawing/2014/main" id="{10C974E5-AF13-085A-3BD5-F1EBA73F88F6}"/>
              </a:ext>
            </a:extLst>
          </p:cNvPr>
          <p:cNvSpPr txBox="1"/>
          <p:nvPr/>
        </p:nvSpPr>
        <p:spPr>
          <a:xfrm>
            <a:off x="3714582" y="3524212"/>
            <a:ext cx="5140660" cy="523220"/>
          </a:xfrm>
          <a:prstGeom prst="rect">
            <a:avLst/>
          </a:prstGeom>
          <a:noFill/>
        </p:spPr>
        <p:txBody>
          <a:bodyPr wrap="square" rtlCol="0">
            <a:spAutoFit/>
          </a:bodyPr>
          <a:lstStyle/>
          <a:p>
            <a:r>
              <a:rPr lang="en-US" sz="2800" b="1" dirty="0">
                <a:solidFill>
                  <a:schemeClr val="bg1"/>
                </a:solidFill>
              </a:rPr>
              <a:t>Tel:  +234(0)8065060691</a:t>
            </a:r>
            <a:endParaRPr lang="en-NG" sz="2800" b="1" dirty="0">
              <a:solidFill>
                <a:schemeClr val="bg1"/>
              </a:solidFill>
            </a:endParaRPr>
          </a:p>
        </p:txBody>
      </p:sp>
      <p:sp>
        <p:nvSpPr>
          <p:cNvPr id="10" name="Rectangle: Rounded Corners 9">
            <a:extLst>
              <a:ext uri="{FF2B5EF4-FFF2-40B4-BE49-F238E27FC236}">
                <a16:creationId xmlns:a16="http://schemas.microsoft.com/office/drawing/2014/main" id="{13B2E750-AEDF-8953-F224-63FE0BF1FC19}"/>
              </a:ext>
            </a:extLst>
          </p:cNvPr>
          <p:cNvSpPr/>
          <p:nvPr/>
        </p:nvSpPr>
        <p:spPr>
          <a:xfrm>
            <a:off x="10441951" y="7489707"/>
            <a:ext cx="12407444" cy="1297858"/>
          </a:xfrm>
          <a:prstGeom prst="roundRect">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sz="2800"/>
          </a:p>
        </p:txBody>
      </p:sp>
      <p:sp>
        <p:nvSpPr>
          <p:cNvPr id="11" name="TextBox 10">
            <a:hlinkClick r:id="rId2"/>
            <a:extLst>
              <a:ext uri="{FF2B5EF4-FFF2-40B4-BE49-F238E27FC236}">
                <a16:creationId xmlns:a16="http://schemas.microsoft.com/office/drawing/2014/main" id="{BE4EE0D4-BEB2-768A-0BFD-2E5716AF5EA7}"/>
              </a:ext>
            </a:extLst>
          </p:cNvPr>
          <p:cNvSpPr txBox="1"/>
          <p:nvPr/>
        </p:nvSpPr>
        <p:spPr>
          <a:xfrm>
            <a:off x="10675267" y="7718905"/>
            <a:ext cx="11838322" cy="692049"/>
          </a:xfrm>
          <a:prstGeom prst="rect">
            <a:avLst/>
          </a:prstGeom>
          <a:noFill/>
        </p:spPr>
        <p:txBody>
          <a:bodyPr wrap="square" rtlCol="0">
            <a:spAutoFit/>
          </a:bodyPr>
          <a:lstStyle/>
          <a:p>
            <a:pPr>
              <a:lnSpc>
                <a:spcPct val="115000"/>
              </a:lnSpc>
              <a:spcAft>
                <a:spcPts val="1600"/>
              </a:spcAft>
            </a:pPr>
            <a:r>
              <a:rPr lang="en-US" sz="3600" b="1" u="sng" kern="100" dirty="0">
                <a:solidFill>
                  <a:schemeClr val="bg1"/>
                </a:solidFill>
                <a:latin typeface="Aptos" panose="02110004020202020204"/>
                <a:ea typeface="Aptos" panose="02110004020202020204"/>
                <a:cs typeface="Times New Roman" panose="02020603050405020304" pitchFamily="18" charset="0"/>
              </a:rPr>
              <a:t>LinkedIn - https://www.linkedin.com/in/olumide-balogun1/    </a:t>
            </a:r>
            <a:endParaRPr lang="en-NG" sz="3600" b="1" u="sng" kern="100" dirty="0">
              <a:solidFill>
                <a:schemeClr val="bg1"/>
              </a:solidFill>
              <a:latin typeface="Aptos" panose="02110004020202020204"/>
              <a:ea typeface="Aptos" panose="02110004020202020204"/>
              <a:cs typeface="Times New Roman" panose="02020603050405020304" pitchFamily="18" charset="0"/>
            </a:endParaRPr>
          </a:p>
        </p:txBody>
      </p:sp>
      <p:sp>
        <p:nvSpPr>
          <p:cNvPr id="12" name="Rectangle: Rounded Corners 11">
            <a:extLst>
              <a:ext uri="{FF2B5EF4-FFF2-40B4-BE49-F238E27FC236}">
                <a16:creationId xmlns:a16="http://schemas.microsoft.com/office/drawing/2014/main" id="{331C353A-3CB5-8521-98E2-940A9EA31D11}"/>
              </a:ext>
            </a:extLst>
          </p:cNvPr>
          <p:cNvSpPr/>
          <p:nvPr/>
        </p:nvSpPr>
        <p:spPr>
          <a:xfrm>
            <a:off x="1653408" y="5453381"/>
            <a:ext cx="12171582" cy="1297858"/>
          </a:xfrm>
          <a:prstGeom prst="roundRect">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sz="2800"/>
          </a:p>
        </p:txBody>
      </p:sp>
      <p:sp>
        <p:nvSpPr>
          <p:cNvPr id="13" name="TextBox 12">
            <a:hlinkClick r:id="rId3"/>
            <a:extLst>
              <a:ext uri="{FF2B5EF4-FFF2-40B4-BE49-F238E27FC236}">
                <a16:creationId xmlns:a16="http://schemas.microsoft.com/office/drawing/2014/main" id="{E3B0BABE-5391-E98E-0F91-D3890014A88B}"/>
              </a:ext>
            </a:extLst>
          </p:cNvPr>
          <p:cNvSpPr txBox="1"/>
          <p:nvPr/>
        </p:nvSpPr>
        <p:spPr>
          <a:xfrm>
            <a:off x="2703796" y="5705605"/>
            <a:ext cx="9517474" cy="646331"/>
          </a:xfrm>
          <a:prstGeom prst="rect">
            <a:avLst/>
          </a:prstGeom>
          <a:noFill/>
        </p:spPr>
        <p:txBody>
          <a:bodyPr wrap="square" rtlCol="0">
            <a:spAutoFit/>
          </a:bodyPr>
          <a:lstStyle/>
          <a:p>
            <a:r>
              <a:rPr lang="en-US" sz="2800" b="1" u="sng" dirty="0" err="1">
                <a:solidFill>
                  <a:schemeClr val="bg1"/>
                </a:solidFill>
              </a:rPr>
              <a:t>Github</a:t>
            </a:r>
            <a:r>
              <a:rPr lang="en-US" sz="2800" b="1" u="sng" dirty="0">
                <a:solidFill>
                  <a:schemeClr val="bg1"/>
                </a:solidFill>
              </a:rPr>
              <a:t> -  </a:t>
            </a:r>
            <a:r>
              <a:rPr lang="en-NG" sz="3600" b="1" u="sng" kern="100" dirty="0">
                <a:solidFill>
                  <a:schemeClr val="bg1"/>
                </a:solidFill>
                <a:latin typeface="Aptos" panose="02110004020202020204"/>
                <a:ea typeface="Aptos" panose="02110004020202020204"/>
                <a:cs typeface="Times New Roman" panose="02020603050405020304" pitchFamily="18" charset="0"/>
              </a:rPr>
              <a:t>https://github.com/olumidebalogun1</a:t>
            </a:r>
          </a:p>
        </p:txBody>
      </p:sp>
      <p:sp>
        <p:nvSpPr>
          <p:cNvPr id="14" name="Rectangle 13">
            <a:extLst>
              <a:ext uri="{FF2B5EF4-FFF2-40B4-BE49-F238E27FC236}">
                <a16:creationId xmlns:a16="http://schemas.microsoft.com/office/drawing/2014/main" id="{DF0ADC1A-6EFD-63FC-E6BB-9E295957BB31}"/>
              </a:ext>
            </a:extLst>
          </p:cNvPr>
          <p:cNvSpPr/>
          <p:nvPr/>
        </p:nvSpPr>
        <p:spPr>
          <a:xfrm>
            <a:off x="686215" y="2015486"/>
            <a:ext cx="23014744" cy="108000"/>
          </a:xfrm>
          <a:prstGeom prst="rect">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sz="2800"/>
          </a:p>
        </p:txBody>
      </p:sp>
      <p:sp>
        <p:nvSpPr>
          <p:cNvPr id="15" name="TextBox 14">
            <a:extLst>
              <a:ext uri="{FF2B5EF4-FFF2-40B4-BE49-F238E27FC236}">
                <a16:creationId xmlns:a16="http://schemas.microsoft.com/office/drawing/2014/main" id="{E1ADB120-75B7-0B9C-C463-B02D67BD8D7A}"/>
              </a:ext>
            </a:extLst>
          </p:cNvPr>
          <p:cNvSpPr txBox="1"/>
          <p:nvPr/>
        </p:nvSpPr>
        <p:spPr>
          <a:xfrm>
            <a:off x="1816093" y="1246045"/>
            <a:ext cx="11389465" cy="769441"/>
          </a:xfrm>
          <a:prstGeom prst="rect">
            <a:avLst/>
          </a:prstGeom>
          <a:noFill/>
        </p:spPr>
        <p:txBody>
          <a:bodyPr wrap="square">
            <a:spAutoFit/>
          </a:bodyPr>
          <a:lstStyle/>
          <a:p>
            <a:r>
              <a:rPr lang="en-US" sz="4400" b="1" dirty="0">
                <a:solidFill>
                  <a:srgbClr val="0070C0"/>
                </a:solidFill>
              </a:rPr>
              <a:t>BALOGUN OLUMIDE CHRIS  CONTACTS              </a:t>
            </a:r>
            <a:endParaRPr lang="en-NG" sz="4400" b="1" dirty="0">
              <a:solidFill>
                <a:srgbClr val="0070C0"/>
              </a:solidFill>
            </a:endParaRPr>
          </a:p>
        </p:txBody>
      </p:sp>
      <p:sp>
        <p:nvSpPr>
          <p:cNvPr id="16" name="Rectangle: Rounded Corners 15">
            <a:extLst>
              <a:ext uri="{FF2B5EF4-FFF2-40B4-BE49-F238E27FC236}">
                <a16:creationId xmlns:a16="http://schemas.microsoft.com/office/drawing/2014/main" id="{64D1AC6C-8FA9-D737-2A4B-6EF53B0ED726}"/>
              </a:ext>
            </a:extLst>
          </p:cNvPr>
          <p:cNvSpPr/>
          <p:nvPr/>
        </p:nvSpPr>
        <p:spPr>
          <a:xfrm>
            <a:off x="14770882" y="9676181"/>
            <a:ext cx="8511758" cy="1297858"/>
          </a:xfrm>
          <a:prstGeom prst="roundRect">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sz="2800"/>
          </a:p>
        </p:txBody>
      </p:sp>
      <p:sp>
        <p:nvSpPr>
          <p:cNvPr id="17" name="TextBox 16">
            <a:extLst>
              <a:ext uri="{FF2B5EF4-FFF2-40B4-BE49-F238E27FC236}">
                <a16:creationId xmlns:a16="http://schemas.microsoft.com/office/drawing/2014/main" id="{095AB5F7-26AF-D5D1-362A-DF51FFD2B247}"/>
              </a:ext>
            </a:extLst>
          </p:cNvPr>
          <p:cNvSpPr txBox="1"/>
          <p:nvPr/>
        </p:nvSpPr>
        <p:spPr>
          <a:xfrm>
            <a:off x="15539931" y="9938558"/>
            <a:ext cx="6973658" cy="692049"/>
          </a:xfrm>
          <a:prstGeom prst="rect">
            <a:avLst/>
          </a:prstGeom>
          <a:noFill/>
        </p:spPr>
        <p:txBody>
          <a:bodyPr wrap="square" rtlCol="0">
            <a:spAutoFit/>
          </a:bodyPr>
          <a:lstStyle/>
          <a:p>
            <a:pPr>
              <a:lnSpc>
                <a:spcPct val="115000"/>
              </a:lnSpc>
              <a:spcAft>
                <a:spcPts val="1600"/>
              </a:spcAft>
            </a:pPr>
            <a:r>
              <a:rPr lang="en-US" sz="3600" b="1" kern="100" dirty="0">
                <a:solidFill>
                  <a:schemeClr val="bg1"/>
                </a:solidFill>
                <a:latin typeface="Aptos" panose="02110004020202020204"/>
                <a:ea typeface="Aptos" panose="02110004020202020204"/>
                <a:cs typeface="Times New Roman" panose="02020603050405020304" pitchFamily="18" charset="0"/>
                <a:hlinkClick r:id="rId4">
                  <a:extLst>
                    <a:ext uri="{A12FA001-AC4F-418D-AE19-62706E023703}">
                      <ahyp:hlinkClr xmlns:ahyp="http://schemas.microsoft.com/office/drawing/2018/hyperlinkcolor" val="tx"/>
                    </a:ext>
                  </a:extLst>
                </a:hlinkClick>
              </a:rPr>
              <a:t>X - </a:t>
            </a:r>
            <a:r>
              <a:rPr lang="en-NG" sz="3600" b="1" kern="100" dirty="0">
                <a:solidFill>
                  <a:schemeClr val="bg1"/>
                </a:solidFill>
                <a:latin typeface="Aptos" panose="02110004020202020204"/>
                <a:ea typeface="Aptos" panose="02110004020202020204"/>
                <a:cs typeface="Times New Roman" panose="02020603050405020304" pitchFamily="18" charset="0"/>
                <a:hlinkClick r:id="rId4">
                  <a:extLst>
                    <a:ext uri="{A12FA001-AC4F-418D-AE19-62706E023703}">
                      <ahyp:hlinkClr xmlns:ahyp="http://schemas.microsoft.com/office/drawing/2018/hyperlinkcolor" val="tx"/>
                    </a:ext>
                  </a:extLst>
                </a:hlinkClick>
              </a:rPr>
              <a:t>https://x.com/IAmOluBalogun</a:t>
            </a:r>
            <a:endParaRPr lang="en-NG" sz="3600" b="1" kern="100" dirty="0">
              <a:solidFill>
                <a:schemeClr val="bg1"/>
              </a:solidFill>
              <a:latin typeface="Aptos" panose="02110004020202020204"/>
              <a:ea typeface="Aptos" panose="02110004020202020204"/>
              <a:cs typeface="Times New Roman" panose="02020603050405020304" pitchFamily="18" charset="0"/>
            </a:endParaRPr>
          </a:p>
        </p:txBody>
      </p:sp>
      <p:sp>
        <p:nvSpPr>
          <p:cNvPr id="19" name="TextBox 18">
            <a:extLst>
              <a:ext uri="{FF2B5EF4-FFF2-40B4-BE49-F238E27FC236}">
                <a16:creationId xmlns:a16="http://schemas.microsoft.com/office/drawing/2014/main" id="{967D9E35-B752-5561-F11A-4EE29C219B70}"/>
              </a:ext>
            </a:extLst>
          </p:cNvPr>
          <p:cNvSpPr txBox="1"/>
          <p:nvPr/>
        </p:nvSpPr>
        <p:spPr>
          <a:xfrm>
            <a:off x="22081299" y="13206921"/>
            <a:ext cx="768096" cy="430887"/>
          </a:xfrm>
          <a:prstGeom prst="rect">
            <a:avLst/>
          </a:prstGeom>
          <a:noFill/>
        </p:spPr>
        <p:txBody>
          <a:bodyPr wrap="square" rtlCol="0">
            <a:spAutoFit/>
          </a:bodyPr>
          <a:lstStyle/>
          <a:p>
            <a:r>
              <a:rPr lang="en-US" sz="2200" b="1" dirty="0"/>
              <a:t> </a:t>
            </a:r>
            <a:endParaRPr lang="en-NG" sz="2200" b="1" dirty="0"/>
          </a:p>
        </p:txBody>
      </p:sp>
      <p:sp>
        <p:nvSpPr>
          <p:cNvPr id="21" name="Rectangle: Rounded Corners 20">
            <a:hlinkClick r:id="rId5"/>
            <a:extLst>
              <a:ext uri="{FF2B5EF4-FFF2-40B4-BE49-F238E27FC236}">
                <a16:creationId xmlns:a16="http://schemas.microsoft.com/office/drawing/2014/main" id="{BEDB747E-9B1A-379C-6016-F8E6959B0509}"/>
              </a:ext>
            </a:extLst>
          </p:cNvPr>
          <p:cNvSpPr/>
          <p:nvPr/>
        </p:nvSpPr>
        <p:spPr>
          <a:xfrm>
            <a:off x="1104533" y="9839395"/>
            <a:ext cx="11089056" cy="1297858"/>
          </a:xfrm>
          <a:prstGeom prst="roundRect">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sz="2800"/>
          </a:p>
        </p:txBody>
      </p:sp>
      <p:sp>
        <p:nvSpPr>
          <p:cNvPr id="22" name="TextBox 21">
            <a:hlinkClick r:id="rId5"/>
            <a:extLst>
              <a:ext uri="{FF2B5EF4-FFF2-40B4-BE49-F238E27FC236}">
                <a16:creationId xmlns:a16="http://schemas.microsoft.com/office/drawing/2014/main" id="{FC652D2C-338E-4F5D-A53D-96CA38871D2E}"/>
              </a:ext>
            </a:extLst>
          </p:cNvPr>
          <p:cNvSpPr txBox="1"/>
          <p:nvPr/>
        </p:nvSpPr>
        <p:spPr>
          <a:xfrm>
            <a:off x="1653408" y="10046268"/>
            <a:ext cx="10310194" cy="692049"/>
          </a:xfrm>
          <a:prstGeom prst="rect">
            <a:avLst/>
          </a:prstGeom>
          <a:noFill/>
        </p:spPr>
        <p:txBody>
          <a:bodyPr wrap="square" rtlCol="0">
            <a:spAutoFit/>
          </a:bodyPr>
          <a:lstStyle/>
          <a:p>
            <a:pPr>
              <a:lnSpc>
                <a:spcPct val="115000"/>
              </a:lnSpc>
              <a:spcAft>
                <a:spcPts val="1600"/>
              </a:spcAft>
            </a:pPr>
            <a:r>
              <a:rPr lang="en-US" sz="3600" b="1" u="sng" kern="100" dirty="0">
                <a:solidFill>
                  <a:schemeClr val="bg1"/>
                </a:solidFill>
                <a:latin typeface="Aptos" panose="02110004020202020204"/>
                <a:ea typeface="Aptos" panose="02110004020202020204"/>
                <a:cs typeface="Times New Roman" panose="02020603050405020304" pitchFamily="18" charset="0"/>
              </a:rPr>
              <a:t>Medium - https://medium.com/@Olumide-Balogun</a:t>
            </a:r>
            <a:endParaRPr lang="en-NG" sz="3600" b="1" u="sng" kern="100" dirty="0">
              <a:solidFill>
                <a:schemeClr val="bg1"/>
              </a:solidFill>
              <a:latin typeface="Aptos" panose="02110004020202020204"/>
              <a:ea typeface="Aptos" panose="02110004020202020204"/>
              <a:cs typeface="Times New Roman" panose="02020603050405020304" pitchFamily="18" charset="0"/>
            </a:endParaRPr>
          </a:p>
        </p:txBody>
      </p:sp>
    </p:spTree>
    <p:extLst>
      <p:ext uri="{BB962C8B-B14F-4D97-AF65-F5344CB8AC3E}">
        <p14:creationId xmlns:p14="http://schemas.microsoft.com/office/powerpoint/2010/main" val="26954792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DFD8CE"/>
        </a:solidFill>
        <a:effectLst/>
      </p:bgPr>
    </p:bg>
    <p:spTree>
      <p:nvGrpSpPr>
        <p:cNvPr id="1" name="Shape 28"/>
        <p:cNvGrpSpPr/>
        <p:nvPr/>
      </p:nvGrpSpPr>
      <p:grpSpPr>
        <a:xfrm>
          <a:off x="0" y="0"/>
          <a:ext cx="0" cy="0"/>
          <a:chOff x="0" y="0"/>
          <a:chExt cx="0" cy="0"/>
        </a:xfrm>
      </p:grpSpPr>
      <p:pic>
        <p:nvPicPr>
          <p:cNvPr id="29" name="Google Shape;29;g2baaed31fd4_0_13" descr=" "/>
          <p:cNvPicPr preferRelativeResize="0"/>
          <p:nvPr/>
        </p:nvPicPr>
        <p:blipFill rotWithShape="1">
          <a:blip r:embed="rId3">
            <a:alphaModFix/>
          </a:blip>
          <a:srcRect/>
          <a:stretch/>
        </p:blipFill>
        <p:spPr>
          <a:xfrm>
            <a:off x="1016127" y="863600"/>
            <a:ext cx="9081635" cy="1320800"/>
          </a:xfrm>
          <a:prstGeom prst="rect">
            <a:avLst/>
          </a:prstGeom>
          <a:noFill/>
          <a:ln>
            <a:noFill/>
          </a:ln>
        </p:spPr>
      </p:pic>
      <p:pic>
        <p:nvPicPr>
          <p:cNvPr id="30" name="Google Shape;30;g2baaed31fd4_0_13" descr=" "/>
          <p:cNvPicPr preferRelativeResize="0"/>
          <p:nvPr/>
        </p:nvPicPr>
        <p:blipFill rotWithShape="1">
          <a:blip r:embed="rId4">
            <a:alphaModFix/>
          </a:blip>
          <a:srcRect/>
          <a:stretch/>
        </p:blipFill>
        <p:spPr>
          <a:xfrm>
            <a:off x="676488" y="10707460"/>
            <a:ext cx="7029122" cy="6715861"/>
          </a:xfrm>
          <a:prstGeom prst="rect">
            <a:avLst/>
          </a:prstGeom>
          <a:noFill/>
          <a:ln>
            <a:noFill/>
          </a:ln>
        </p:spPr>
      </p:pic>
      <p:pic>
        <p:nvPicPr>
          <p:cNvPr id="31" name="Google Shape;31;g2baaed31fd4_0_13" descr=" "/>
          <p:cNvPicPr preferRelativeResize="0"/>
          <p:nvPr/>
        </p:nvPicPr>
        <p:blipFill rotWithShape="1">
          <a:blip r:embed="rId5">
            <a:alphaModFix/>
          </a:blip>
          <a:srcRect/>
          <a:stretch/>
        </p:blipFill>
        <p:spPr>
          <a:xfrm>
            <a:off x="2959470" y="660400"/>
            <a:ext cx="18468108" cy="12395202"/>
          </a:xfrm>
          <a:prstGeom prst="rect">
            <a:avLst/>
          </a:prstGeom>
          <a:noFill/>
          <a:ln>
            <a:noFill/>
          </a:ln>
        </p:spPr>
      </p:pic>
      <p:pic>
        <p:nvPicPr>
          <p:cNvPr id="32" name="Google Shape;32;g2baaed31fd4_0_13" descr=" "/>
          <p:cNvPicPr preferRelativeResize="0"/>
          <p:nvPr/>
        </p:nvPicPr>
        <p:blipFill rotWithShape="1">
          <a:blip r:embed="rId6">
            <a:alphaModFix/>
          </a:blip>
          <a:srcRect/>
          <a:stretch/>
        </p:blipFill>
        <p:spPr>
          <a:xfrm>
            <a:off x="13717715" y="12115800"/>
            <a:ext cx="9881835" cy="1143000"/>
          </a:xfrm>
          <a:prstGeom prst="rect">
            <a:avLst/>
          </a:prstGeom>
          <a:noFill/>
          <a:ln>
            <a:noFill/>
          </a:ln>
        </p:spPr>
      </p:pic>
      <p:sp>
        <p:nvSpPr>
          <p:cNvPr id="33" name="Google Shape;33;g2baaed31fd4_0_13"/>
          <p:cNvSpPr/>
          <p:nvPr/>
        </p:nvSpPr>
        <p:spPr>
          <a:xfrm>
            <a:off x="23370921" y="10515600"/>
            <a:ext cx="1016100" cy="3200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g2baaed31fd4_0_13"/>
          <p:cNvSpPr/>
          <p:nvPr/>
        </p:nvSpPr>
        <p:spPr>
          <a:xfrm>
            <a:off x="8403648" y="3784599"/>
            <a:ext cx="7579877" cy="2523000"/>
          </a:xfrm>
          <a:prstGeom prst="rect">
            <a:avLst/>
          </a:prstGeom>
          <a:noFill/>
          <a:ln>
            <a:noFill/>
          </a:ln>
        </p:spPr>
        <p:txBody>
          <a:bodyPr spcFirstLastPara="1" wrap="square" lIns="0" tIns="0" rIns="0" bIns="0" anchor="t" anchorCtr="0">
            <a:noAutofit/>
          </a:bodyPr>
          <a:lstStyle/>
          <a:p>
            <a:pPr marL="0" marR="0" lvl="0" indent="0" algn="ctr" rtl="0">
              <a:spcBef>
                <a:spcPts val="0"/>
              </a:spcBef>
              <a:spcAft>
                <a:spcPts val="0"/>
              </a:spcAft>
              <a:buClr>
                <a:srgbClr val="272727"/>
              </a:buClr>
              <a:buSzPts val="12800"/>
              <a:buFont typeface="Patua One"/>
              <a:buNone/>
            </a:pPr>
            <a:r>
              <a:rPr lang="en-US" sz="12800" b="0" i="0" u="none" strike="noStrike" cap="none" dirty="0">
                <a:solidFill>
                  <a:srgbClr val="272727"/>
                </a:solidFill>
                <a:latin typeface="Arial Rounded MT Bold" panose="020F0704030504030204" pitchFamily="34" charset="0"/>
                <a:ea typeface="Patua One"/>
                <a:cs typeface="Patua One"/>
                <a:sym typeface="Patua One"/>
              </a:rPr>
              <a:t>Welcome</a:t>
            </a:r>
            <a:endParaRPr sz="12800" b="0" i="0" u="none" strike="noStrike" cap="none" dirty="0">
              <a:solidFill>
                <a:schemeClr val="dk1"/>
              </a:solidFill>
              <a:latin typeface="Arial Rounded MT Bold" panose="020F0704030504030204" pitchFamily="34" charset="0"/>
              <a:ea typeface="Calibri"/>
              <a:cs typeface="Calibri"/>
              <a:sym typeface="Calibri"/>
            </a:endParaRPr>
          </a:p>
        </p:txBody>
      </p:sp>
      <p:sp>
        <p:nvSpPr>
          <p:cNvPr id="36" name="Google Shape;36;g2baaed31fd4_0_13"/>
          <p:cNvSpPr/>
          <p:nvPr/>
        </p:nvSpPr>
        <p:spPr>
          <a:xfrm>
            <a:off x="6386138" y="6307599"/>
            <a:ext cx="12227400" cy="4739341"/>
          </a:xfrm>
          <a:prstGeom prst="rect">
            <a:avLst/>
          </a:prstGeom>
          <a:noFill/>
          <a:ln>
            <a:noFill/>
          </a:ln>
        </p:spPr>
        <p:txBody>
          <a:bodyPr spcFirstLastPara="1" wrap="square" lIns="0" tIns="0" rIns="0" bIns="0" anchor="t" anchorCtr="0">
            <a:noAutofit/>
          </a:bodyPr>
          <a:lstStyle/>
          <a:p>
            <a:r>
              <a:rPr lang="en-US" sz="3600" dirty="0">
                <a:latin typeface="+mn-lt"/>
              </a:rPr>
              <a:t>Welcome to the World of Data-Driven Storytelling! </a:t>
            </a:r>
          </a:p>
          <a:p>
            <a:r>
              <a:rPr lang="en-US" sz="3600" dirty="0">
                <a:latin typeface="+mn-lt"/>
              </a:rPr>
              <a:t>Embark on an extraordinary journey where raw data transforms into fascinating, humorous, and captivating narratives that keep you hooked. Together, we'll uncover the magic of storytelling through analysis, revealing the wonders and secrets hidden within the numbers. Get ready to witness how data paints a vivid picture, inspiring insights and sparking imagination like never before! </a:t>
            </a:r>
          </a:p>
          <a:p>
            <a:pPr marL="0" marR="0" lvl="0" indent="0" algn="ctr" rtl="0">
              <a:spcBef>
                <a:spcPts val="0"/>
              </a:spcBef>
              <a:spcAft>
                <a:spcPts val="0"/>
              </a:spcAft>
              <a:buClr>
                <a:srgbClr val="0E0E0E"/>
              </a:buClr>
              <a:buSzPts val="3200"/>
              <a:buFont typeface="Special Elite"/>
              <a:buNone/>
            </a:pPr>
            <a:endParaRPr sz="3200" b="0" i="0" u="none" strike="noStrike" cap="none" dirty="0">
              <a:solidFill>
                <a:schemeClr val="dk1"/>
              </a:solidFill>
              <a:latin typeface="Calibri"/>
              <a:ea typeface="Calibri"/>
              <a:cs typeface="Calibri"/>
              <a:sym typeface="Calibri"/>
            </a:endParaRPr>
          </a:p>
        </p:txBody>
      </p:sp>
      <p:sp>
        <p:nvSpPr>
          <p:cNvPr id="2" name="TextBox 1">
            <a:extLst>
              <a:ext uri="{FF2B5EF4-FFF2-40B4-BE49-F238E27FC236}">
                <a16:creationId xmlns:a16="http://schemas.microsoft.com/office/drawing/2014/main" id="{5E517C3A-F6D9-2569-59A8-C651C743F444}"/>
              </a:ext>
            </a:extLst>
          </p:cNvPr>
          <p:cNvSpPr txBox="1"/>
          <p:nvPr/>
        </p:nvSpPr>
        <p:spPr>
          <a:xfrm rot="16200000">
            <a:off x="20979305" y="10053750"/>
            <a:ext cx="6144768" cy="461665"/>
          </a:xfrm>
          <a:prstGeom prst="rect">
            <a:avLst/>
          </a:prstGeom>
          <a:noFill/>
        </p:spPr>
        <p:txBody>
          <a:bodyPr wrap="square" rtlCol="0">
            <a:spAutoFit/>
          </a:bodyPr>
          <a:lstStyle/>
          <a:p>
            <a:r>
              <a:rPr lang="en-US" sz="2400" b="1" dirty="0">
                <a:solidFill>
                  <a:srgbClr val="FF0000"/>
                </a:solidFill>
              </a:rPr>
              <a:t>Olumide Balogun         +</a:t>
            </a:r>
            <a:r>
              <a:rPr lang="en-US" sz="2200" b="1" dirty="0">
                <a:solidFill>
                  <a:srgbClr val="FF0000"/>
                </a:solidFill>
              </a:rPr>
              <a:t>234-8065060691</a:t>
            </a:r>
            <a:r>
              <a:rPr lang="en-US" sz="2400" b="1" dirty="0">
                <a:solidFill>
                  <a:srgbClr val="FF0000"/>
                </a:solidFill>
              </a:rPr>
              <a:t>  </a:t>
            </a:r>
            <a:endParaRPr lang="en-NG" sz="2400" b="1" dirty="0">
              <a:solidFill>
                <a:srgbClr val="FF000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DFD8CE"/>
        </a:solidFill>
        <a:effectLst/>
      </p:bgPr>
    </p:bg>
    <p:spTree>
      <p:nvGrpSpPr>
        <p:cNvPr id="1" name="Shape 41"/>
        <p:cNvGrpSpPr/>
        <p:nvPr/>
      </p:nvGrpSpPr>
      <p:grpSpPr>
        <a:xfrm>
          <a:off x="0" y="0"/>
          <a:ext cx="0" cy="0"/>
          <a:chOff x="0" y="0"/>
          <a:chExt cx="0" cy="0"/>
        </a:xfrm>
      </p:grpSpPr>
      <p:pic>
        <p:nvPicPr>
          <p:cNvPr id="42" name="Google Shape;42;g2baaed31fd4_0_25" descr=" "/>
          <p:cNvPicPr preferRelativeResize="0"/>
          <p:nvPr/>
        </p:nvPicPr>
        <p:blipFill rotWithShape="1">
          <a:blip r:embed="rId3">
            <a:alphaModFix/>
          </a:blip>
          <a:srcRect/>
          <a:stretch/>
        </p:blipFill>
        <p:spPr>
          <a:xfrm>
            <a:off x="19452487" y="538141"/>
            <a:ext cx="5046304" cy="3277704"/>
          </a:xfrm>
          <a:prstGeom prst="rect">
            <a:avLst/>
          </a:prstGeom>
          <a:noFill/>
          <a:ln>
            <a:noFill/>
          </a:ln>
        </p:spPr>
      </p:pic>
      <p:pic>
        <p:nvPicPr>
          <p:cNvPr id="43" name="Google Shape;43;g2baaed31fd4_0_25" descr=" "/>
          <p:cNvPicPr preferRelativeResize="0"/>
          <p:nvPr/>
        </p:nvPicPr>
        <p:blipFill rotWithShape="1">
          <a:blip r:embed="rId4">
            <a:alphaModFix/>
          </a:blip>
          <a:srcRect/>
          <a:stretch/>
        </p:blipFill>
        <p:spPr>
          <a:xfrm>
            <a:off x="-4438" y="12540472"/>
            <a:ext cx="3483713" cy="934228"/>
          </a:xfrm>
          <a:prstGeom prst="rect">
            <a:avLst/>
          </a:prstGeom>
          <a:noFill/>
          <a:ln>
            <a:noFill/>
          </a:ln>
        </p:spPr>
      </p:pic>
      <p:pic>
        <p:nvPicPr>
          <p:cNvPr id="44" name="Google Shape;44;g2baaed31fd4_0_25" descr=" "/>
          <p:cNvPicPr preferRelativeResize="0"/>
          <p:nvPr/>
        </p:nvPicPr>
        <p:blipFill rotWithShape="1">
          <a:blip r:embed="rId5">
            <a:alphaModFix/>
          </a:blip>
          <a:srcRect/>
          <a:stretch/>
        </p:blipFill>
        <p:spPr>
          <a:xfrm>
            <a:off x="21055913" y="8559800"/>
            <a:ext cx="7001893" cy="5753100"/>
          </a:xfrm>
          <a:prstGeom prst="rect">
            <a:avLst/>
          </a:prstGeom>
          <a:noFill/>
          <a:ln>
            <a:noFill/>
          </a:ln>
        </p:spPr>
      </p:pic>
      <p:sp>
        <p:nvSpPr>
          <p:cNvPr id="45" name="Google Shape;45;g2baaed31fd4_0_25"/>
          <p:cNvSpPr/>
          <p:nvPr/>
        </p:nvSpPr>
        <p:spPr>
          <a:xfrm>
            <a:off x="23370921" y="10515600"/>
            <a:ext cx="1016100" cy="3200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g2baaed31fd4_0_25"/>
          <p:cNvSpPr/>
          <p:nvPr/>
        </p:nvSpPr>
        <p:spPr>
          <a:xfrm>
            <a:off x="7049136" y="588561"/>
            <a:ext cx="10056622" cy="149225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272727"/>
              </a:buClr>
              <a:buSzPts val="12800"/>
              <a:buFont typeface="Patua One"/>
              <a:buNone/>
            </a:pPr>
            <a:r>
              <a:rPr lang="en-US" sz="9600" b="0" i="0" u="none" strike="noStrike" cap="none" dirty="0">
                <a:solidFill>
                  <a:srgbClr val="272727"/>
                </a:solidFill>
                <a:latin typeface="Patua One"/>
                <a:ea typeface="Patua One"/>
                <a:cs typeface="Patua One"/>
                <a:sym typeface="Patua One"/>
              </a:rPr>
              <a:t>Table of Contents</a:t>
            </a:r>
            <a:endParaRPr sz="9600" b="0" i="0" u="none" strike="noStrike" cap="none" dirty="0">
              <a:solidFill>
                <a:schemeClr val="dk1"/>
              </a:solidFill>
              <a:latin typeface="Calibri"/>
              <a:ea typeface="Calibri"/>
              <a:cs typeface="Calibri"/>
              <a:sym typeface="Calibri"/>
            </a:endParaRPr>
          </a:p>
        </p:txBody>
      </p:sp>
      <p:sp>
        <p:nvSpPr>
          <p:cNvPr id="49" name="Google Shape;49;g2baaed31fd4_0_25"/>
          <p:cNvSpPr/>
          <p:nvPr/>
        </p:nvSpPr>
        <p:spPr>
          <a:xfrm>
            <a:off x="16893111" y="4521200"/>
            <a:ext cx="7760700" cy="1625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0" name="Google Shape;50;g2baaed31fd4_0_25" descr=" "/>
          <p:cNvPicPr preferRelativeResize="0"/>
          <p:nvPr/>
        </p:nvPicPr>
        <p:blipFill rotWithShape="1">
          <a:blip r:embed="rId6">
            <a:alphaModFix/>
          </a:blip>
          <a:srcRect/>
          <a:stretch/>
        </p:blipFill>
        <p:spPr>
          <a:xfrm>
            <a:off x="16893111" y="4521200"/>
            <a:ext cx="1625803" cy="1625600"/>
          </a:xfrm>
          <a:prstGeom prst="rect">
            <a:avLst/>
          </a:prstGeom>
          <a:noFill/>
          <a:ln>
            <a:noFill/>
          </a:ln>
        </p:spPr>
      </p:pic>
      <p:sp>
        <p:nvSpPr>
          <p:cNvPr id="51" name="Google Shape;51;g2baaed31fd4_0_25"/>
          <p:cNvSpPr/>
          <p:nvPr/>
        </p:nvSpPr>
        <p:spPr>
          <a:xfrm>
            <a:off x="16422992" y="3604750"/>
            <a:ext cx="1625700" cy="1625700"/>
          </a:xfrm>
          <a:prstGeom prst="roundRect">
            <a:avLst>
              <a:gd name="adj" fmla="val 781313"/>
            </a:avLst>
          </a:prstGeom>
          <a:noFill/>
          <a:ln w="50800" cap="flat" cmpd="sng">
            <a:solidFill>
              <a:srgbClr val="78695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g2baaed31fd4_0_25"/>
          <p:cNvSpPr/>
          <p:nvPr/>
        </p:nvSpPr>
        <p:spPr>
          <a:xfrm>
            <a:off x="16791338" y="3941300"/>
            <a:ext cx="889200" cy="9525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Clr>
                <a:srgbClr val="786956"/>
              </a:buClr>
              <a:buSzPts val="4800"/>
              <a:buFont typeface="Patua One"/>
              <a:buNone/>
            </a:pPr>
            <a:r>
              <a:rPr lang="en-US" sz="4800" b="0" i="0" u="none" strike="noStrike" cap="none" dirty="0">
                <a:solidFill>
                  <a:srgbClr val="786956"/>
                </a:solidFill>
                <a:latin typeface="Patua One"/>
                <a:ea typeface="Patua One"/>
                <a:cs typeface="Patua One"/>
                <a:sym typeface="Patua One"/>
              </a:rPr>
              <a:t>02</a:t>
            </a:r>
            <a:endParaRPr sz="4800" b="0" i="0" u="none" strike="noStrike" cap="none" dirty="0">
              <a:solidFill>
                <a:schemeClr val="dk1"/>
              </a:solidFill>
              <a:latin typeface="Calibri"/>
              <a:ea typeface="Calibri"/>
              <a:cs typeface="Calibri"/>
              <a:sym typeface="Calibri"/>
            </a:endParaRPr>
          </a:p>
        </p:txBody>
      </p:sp>
      <p:sp>
        <p:nvSpPr>
          <p:cNvPr id="54" name="Google Shape;54;g2baaed31fd4_0_25"/>
          <p:cNvSpPr/>
          <p:nvPr/>
        </p:nvSpPr>
        <p:spPr>
          <a:xfrm>
            <a:off x="18252021" y="3788900"/>
            <a:ext cx="5046304" cy="952500"/>
          </a:xfrm>
          <a:prstGeom prst="rect">
            <a:avLst/>
          </a:prstGeom>
          <a:noFill/>
          <a:ln>
            <a:noFill/>
          </a:ln>
        </p:spPr>
        <p:txBody>
          <a:bodyPr spcFirstLastPara="1" wrap="square" lIns="0" tIns="0" rIns="0" bIns="0" anchor="t" anchorCtr="0">
            <a:noAutofit/>
          </a:bodyPr>
          <a:lstStyle/>
          <a:p>
            <a:pPr>
              <a:buClr>
                <a:srgbClr val="0E0E0E"/>
              </a:buClr>
              <a:buSzPts val="4800"/>
            </a:pPr>
            <a:r>
              <a:rPr lang="en-US" sz="4800" dirty="0">
                <a:solidFill>
                  <a:srgbClr val="0E0E0E"/>
                </a:solidFill>
                <a:latin typeface="Patua One"/>
              </a:rPr>
              <a:t>Inciting Incident</a:t>
            </a:r>
            <a:endParaRPr sz="4800" dirty="0">
              <a:solidFill>
                <a:srgbClr val="0E0E0E"/>
              </a:solidFill>
              <a:latin typeface="Patua One"/>
              <a:sym typeface="Calibri"/>
            </a:endParaRPr>
          </a:p>
        </p:txBody>
      </p:sp>
      <p:sp>
        <p:nvSpPr>
          <p:cNvPr id="55" name="Google Shape;55;g2baaed31fd4_0_25"/>
          <p:cNvSpPr/>
          <p:nvPr/>
        </p:nvSpPr>
        <p:spPr>
          <a:xfrm>
            <a:off x="18251918" y="4629552"/>
            <a:ext cx="4632693" cy="432958"/>
          </a:xfrm>
          <a:prstGeom prst="rect">
            <a:avLst/>
          </a:prstGeom>
          <a:noFill/>
          <a:ln>
            <a:noFill/>
          </a:ln>
        </p:spPr>
        <p:txBody>
          <a:bodyPr spcFirstLastPara="1" wrap="square" lIns="0" tIns="0" rIns="0" bIns="0" anchor="t" anchorCtr="0">
            <a:noAutofit/>
          </a:bodyPr>
          <a:lstStyle/>
          <a:p>
            <a:pPr>
              <a:buClr>
                <a:srgbClr val="0E0E0E"/>
              </a:buClr>
              <a:buSzPts val="3200"/>
            </a:pPr>
            <a:r>
              <a:rPr lang="en-US" sz="3200" dirty="0">
                <a:solidFill>
                  <a:srgbClr val="0E0E0E"/>
                </a:solidFill>
                <a:latin typeface="Special Elite"/>
              </a:rPr>
              <a:t>The Call to Action</a:t>
            </a:r>
            <a:endParaRPr sz="3200" dirty="0">
              <a:solidFill>
                <a:srgbClr val="0E0E0E"/>
              </a:solidFill>
              <a:latin typeface="Special Elite"/>
              <a:sym typeface="Calibri"/>
            </a:endParaRPr>
          </a:p>
        </p:txBody>
      </p:sp>
      <p:sp>
        <p:nvSpPr>
          <p:cNvPr id="56" name="Google Shape;56;g2baaed31fd4_0_25"/>
          <p:cNvSpPr/>
          <p:nvPr/>
        </p:nvSpPr>
        <p:spPr>
          <a:xfrm>
            <a:off x="16893111" y="7505700"/>
            <a:ext cx="7760700" cy="1625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7" name="Google Shape;57;g2baaed31fd4_0_25" descr=" "/>
          <p:cNvPicPr preferRelativeResize="0"/>
          <p:nvPr/>
        </p:nvPicPr>
        <p:blipFill rotWithShape="1">
          <a:blip r:embed="rId6">
            <a:alphaModFix/>
          </a:blip>
          <a:srcRect/>
          <a:stretch/>
        </p:blipFill>
        <p:spPr>
          <a:xfrm>
            <a:off x="16893111" y="7505700"/>
            <a:ext cx="1625803" cy="1625600"/>
          </a:xfrm>
          <a:prstGeom prst="rect">
            <a:avLst/>
          </a:prstGeom>
          <a:noFill/>
          <a:ln>
            <a:noFill/>
          </a:ln>
        </p:spPr>
      </p:pic>
      <p:sp>
        <p:nvSpPr>
          <p:cNvPr id="58" name="Google Shape;58;g2baaed31fd4_0_25"/>
          <p:cNvSpPr/>
          <p:nvPr/>
        </p:nvSpPr>
        <p:spPr>
          <a:xfrm>
            <a:off x="16518408" y="6020681"/>
            <a:ext cx="1625700" cy="1625700"/>
          </a:xfrm>
          <a:prstGeom prst="roundRect">
            <a:avLst>
              <a:gd name="adj" fmla="val 781313"/>
            </a:avLst>
          </a:prstGeom>
          <a:noFill/>
          <a:ln w="50800" cap="flat" cmpd="sng">
            <a:solidFill>
              <a:srgbClr val="78695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g2baaed31fd4_0_25"/>
          <p:cNvSpPr/>
          <p:nvPr/>
        </p:nvSpPr>
        <p:spPr>
          <a:xfrm>
            <a:off x="16880404" y="6357231"/>
            <a:ext cx="901800" cy="9525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Clr>
                <a:srgbClr val="786956"/>
              </a:buClr>
              <a:buSzPts val="4800"/>
              <a:buFont typeface="Patua One"/>
              <a:buNone/>
            </a:pPr>
            <a:r>
              <a:rPr lang="en-US" sz="4800" b="0" i="0" u="none" strike="noStrike" cap="none" dirty="0">
                <a:solidFill>
                  <a:srgbClr val="786956"/>
                </a:solidFill>
                <a:latin typeface="Patua One"/>
                <a:ea typeface="Patua One"/>
                <a:cs typeface="Patua One"/>
                <a:sym typeface="Patua One"/>
              </a:rPr>
              <a:t>04</a:t>
            </a:r>
            <a:endParaRPr sz="4800" b="0" i="0" u="none" strike="noStrike" cap="none" dirty="0">
              <a:solidFill>
                <a:schemeClr val="dk1"/>
              </a:solidFill>
              <a:latin typeface="Calibri"/>
              <a:ea typeface="Calibri"/>
              <a:cs typeface="Calibri"/>
              <a:sym typeface="Calibri"/>
            </a:endParaRPr>
          </a:p>
        </p:txBody>
      </p:sp>
      <p:sp>
        <p:nvSpPr>
          <p:cNvPr id="61" name="Google Shape;61;g2baaed31fd4_0_25"/>
          <p:cNvSpPr/>
          <p:nvPr/>
        </p:nvSpPr>
        <p:spPr>
          <a:xfrm>
            <a:off x="18347437" y="6204831"/>
            <a:ext cx="3202747" cy="952500"/>
          </a:xfrm>
          <a:prstGeom prst="rect">
            <a:avLst/>
          </a:prstGeom>
          <a:noFill/>
          <a:ln>
            <a:noFill/>
          </a:ln>
        </p:spPr>
        <p:txBody>
          <a:bodyPr spcFirstLastPara="1" wrap="square" lIns="0" tIns="0" rIns="0" bIns="0" anchor="t" anchorCtr="0">
            <a:noAutofit/>
          </a:bodyPr>
          <a:lstStyle/>
          <a:p>
            <a:pPr marL="0" lvl="0" indent="0">
              <a:buClr>
                <a:srgbClr val="0E0E0E"/>
              </a:buClr>
              <a:buSzPts val="4800"/>
              <a:buFont typeface="Arial"/>
              <a:buNone/>
            </a:pPr>
            <a:r>
              <a:rPr lang="en-US" sz="4800" dirty="0">
                <a:solidFill>
                  <a:srgbClr val="0E0E0E"/>
                </a:solidFill>
                <a:latin typeface="Patua One"/>
              </a:rPr>
              <a:t>Climax</a:t>
            </a:r>
            <a:endParaRPr sz="4800" dirty="0">
              <a:solidFill>
                <a:srgbClr val="0E0E0E"/>
              </a:solidFill>
              <a:latin typeface="Patua One"/>
              <a:sym typeface="Calibri"/>
            </a:endParaRPr>
          </a:p>
        </p:txBody>
      </p:sp>
      <p:sp>
        <p:nvSpPr>
          <p:cNvPr id="62" name="Google Shape;62;g2baaed31fd4_0_25"/>
          <p:cNvSpPr/>
          <p:nvPr/>
        </p:nvSpPr>
        <p:spPr>
          <a:xfrm>
            <a:off x="18347437" y="7055731"/>
            <a:ext cx="4216001" cy="432000"/>
          </a:xfrm>
          <a:prstGeom prst="rect">
            <a:avLst/>
          </a:prstGeom>
          <a:noFill/>
          <a:ln>
            <a:noFill/>
          </a:ln>
        </p:spPr>
        <p:txBody>
          <a:bodyPr spcFirstLastPara="1" wrap="square" lIns="0" tIns="0" rIns="0" bIns="0" anchor="t" anchorCtr="0">
            <a:noAutofit/>
          </a:bodyPr>
          <a:lstStyle/>
          <a:p>
            <a:pPr marL="0" lvl="0" indent="0">
              <a:buClr>
                <a:srgbClr val="0E0E0E"/>
              </a:buClr>
              <a:buSzPts val="3200"/>
              <a:buFont typeface="Arial"/>
              <a:buNone/>
            </a:pPr>
            <a:r>
              <a:rPr lang="en-US" sz="3200" dirty="0">
                <a:solidFill>
                  <a:srgbClr val="0E0E0E"/>
                </a:solidFill>
                <a:latin typeface="Special Elite"/>
              </a:rPr>
              <a:t>The Big Reveal</a:t>
            </a:r>
            <a:endParaRPr sz="3200" dirty="0">
              <a:solidFill>
                <a:srgbClr val="0E0E0E"/>
              </a:solidFill>
              <a:latin typeface="Special Elite"/>
              <a:sym typeface="Calibri"/>
            </a:endParaRPr>
          </a:p>
        </p:txBody>
      </p:sp>
      <p:sp>
        <p:nvSpPr>
          <p:cNvPr id="63" name="Google Shape;63;g2baaed31fd4_0_25"/>
          <p:cNvSpPr/>
          <p:nvPr/>
        </p:nvSpPr>
        <p:spPr>
          <a:xfrm>
            <a:off x="16893111" y="10490200"/>
            <a:ext cx="7760700" cy="1625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4" name="Google Shape;64;g2baaed31fd4_0_25" descr=" "/>
          <p:cNvPicPr preferRelativeResize="0"/>
          <p:nvPr/>
        </p:nvPicPr>
        <p:blipFill rotWithShape="1">
          <a:blip r:embed="rId6">
            <a:alphaModFix/>
          </a:blip>
          <a:srcRect/>
          <a:stretch/>
        </p:blipFill>
        <p:spPr>
          <a:xfrm>
            <a:off x="16893111" y="10490200"/>
            <a:ext cx="1625803" cy="1625600"/>
          </a:xfrm>
          <a:prstGeom prst="rect">
            <a:avLst/>
          </a:prstGeom>
          <a:noFill/>
          <a:ln>
            <a:noFill/>
          </a:ln>
        </p:spPr>
      </p:pic>
      <p:sp>
        <p:nvSpPr>
          <p:cNvPr id="65" name="Google Shape;65;g2baaed31fd4_0_25"/>
          <p:cNvSpPr/>
          <p:nvPr/>
        </p:nvSpPr>
        <p:spPr>
          <a:xfrm>
            <a:off x="16518408" y="8559700"/>
            <a:ext cx="1625700" cy="1625700"/>
          </a:xfrm>
          <a:prstGeom prst="roundRect">
            <a:avLst>
              <a:gd name="adj" fmla="val 781313"/>
            </a:avLst>
          </a:prstGeom>
          <a:noFill/>
          <a:ln w="50800" cap="flat" cmpd="sng">
            <a:solidFill>
              <a:srgbClr val="78695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g2baaed31fd4_0_25"/>
          <p:cNvSpPr/>
          <p:nvPr/>
        </p:nvSpPr>
        <p:spPr>
          <a:xfrm>
            <a:off x="16893105" y="8896250"/>
            <a:ext cx="876300" cy="9525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Clr>
                <a:srgbClr val="786956"/>
              </a:buClr>
              <a:buSzPts val="4800"/>
              <a:buFont typeface="Patua One"/>
              <a:buNone/>
            </a:pPr>
            <a:r>
              <a:rPr lang="en-US" sz="4800" b="0" i="0" u="none" strike="noStrike" cap="none" dirty="0">
                <a:solidFill>
                  <a:srgbClr val="786956"/>
                </a:solidFill>
                <a:latin typeface="Patua One"/>
                <a:ea typeface="Patua One"/>
                <a:cs typeface="Patua One"/>
                <a:sym typeface="Patua One"/>
              </a:rPr>
              <a:t>06</a:t>
            </a:r>
            <a:endParaRPr sz="4800" b="0" i="0" u="none" strike="noStrike" cap="none" dirty="0">
              <a:solidFill>
                <a:schemeClr val="dk1"/>
              </a:solidFill>
              <a:latin typeface="Calibri"/>
              <a:ea typeface="Calibri"/>
              <a:cs typeface="Calibri"/>
              <a:sym typeface="Calibri"/>
            </a:endParaRPr>
          </a:p>
        </p:txBody>
      </p:sp>
      <p:sp>
        <p:nvSpPr>
          <p:cNvPr id="67" name="Google Shape;67;g2baaed31fd4_0_25"/>
          <p:cNvSpPr/>
          <p:nvPr/>
        </p:nvSpPr>
        <p:spPr>
          <a:xfrm>
            <a:off x="18722140" y="10674350"/>
            <a:ext cx="5931600" cy="1257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g2baaed31fd4_0_25"/>
          <p:cNvSpPr/>
          <p:nvPr/>
        </p:nvSpPr>
        <p:spPr>
          <a:xfrm>
            <a:off x="18347437" y="8743850"/>
            <a:ext cx="3771158" cy="952500"/>
          </a:xfrm>
          <a:prstGeom prst="rect">
            <a:avLst/>
          </a:prstGeom>
          <a:noFill/>
          <a:ln>
            <a:noFill/>
          </a:ln>
        </p:spPr>
        <p:txBody>
          <a:bodyPr spcFirstLastPara="1" wrap="square" lIns="0" tIns="0" rIns="0" bIns="0" anchor="t" anchorCtr="0">
            <a:noAutofit/>
          </a:bodyPr>
          <a:lstStyle/>
          <a:p>
            <a:pPr>
              <a:buClr>
                <a:srgbClr val="0E0E0E"/>
              </a:buClr>
              <a:buSzPts val="4800"/>
            </a:pPr>
            <a:r>
              <a:rPr lang="en-US" sz="4800" dirty="0">
                <a:solidFill>
                  <a:srgbClr val="0E0E0E"/>
                </a:solidFill>
                <a:latin typeface="Patua One"/>
              </a:rPr>
              <a:t>Resolution</a:t>
            </a:r>
            <a:endParaRPr sz="4800" dirty="0">
              <a:solidFill>
                <a:srgbClr val="0E0E0E"/>
              </a:solidFill>
              <a:latin typeface="Patua One"/>
              <a:sym typeface="Calibri"/>
            </a:endParaRPr>
          </a:p>
        </p:txBody>
      </p:sp>
      <p:sp>
        <p:nvSpPr>
          <p:cNvPr id="69" name="Google Shape;69;g2baaed31fd4_0_25"/>
          <p:cNvSpPr/>
          <p:nvPr/>
        </p:nvSpPr>
        <p:spPr>
          <a:xfrm>
            <a:off x="18347437" y="9594750"/>
            <a:ext cx="5052067" cy="519931"/>
          </a:xfrm>
          <a:prstGeom prst="rect">
            <a:avLst/>
          </a:prstGeom>
          <a:noFill/>
          <a:ln>
            <a:noFill/>
          </a:ln>
        </p:spPr>
        <p:txBody>
          <a:bodyPr spcFirstLastPara="1" wrap="square" lIns="0" tIns="0" rIns="0" bIns="0" anchor="t" anchorCtr="0">
            <a:noAutofit/>
          </a:bodyPr>
          <a:lstStyle/>
          <a:p>
            <a:pPr>
              <a:buClr>
                <a:srgbClr val="0E0E0E"/>
              </a:buClr>
              <a:buSzPts val="3200"/>
            </a:pPr>
            <a:r>
              <a:rPr lang="en-US" sz="3200" dirty="0">
                <a:solidFill>
                  <a:srgbClr val="0E0E0E"/>
                </a:solidFill>
                <a:latin typeface="Special Elite"/>
              </a:rPr>
              <a:t>Data Triumphs</a:t>
            </a:r>
            <a:endParaRPr sz="3200" dirty="0">
              <a:solidFill>
                <a:srgbClr val="0E0E0E"/>
              </a:solidFill>
              <a:latin typeface="Special Elite"/>
              <a:sym typeface="Calibri"/>
            </a:endParaRPr>
          </a:p>
        </p:txBody>
      </p:sp>
      <p:sp>
        <p:nvSpPr>
          <p:cNvPr id="70" name="Google Shape;70;g2baaed31fd4_0_25"/>
          <p:cNvSpPr/>
          <p:nvPr/>
        </p:nvSpPr>
        <p:spPr>
          <a:xfrm>
            <a:off x="-330241" y="4521200"/>
            <a:ext cx="7760700" cy="1625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g2baaed31fd4_0_25"/>
          <p:cNvSpPr/>
          <p:nvPr/>
        </p:nvSpPr>
        <p:spPr>
          <a:xfrm>
            <a:off x="952618" y="3815845"/>
            <a:ext cx="4716656" cy="952500"/>
          </a:xfrm>
          <a:prstGeom prst="rect">
            <a:avLst/>
          </a:prstGeom>
          <a:noFill/>
          <a:ln>
            <a:noFill/>
          </a:ln>
        </p:spPr>
        <p:txBody>
          <a:bodyPr spcFirstLastPara="1" wrap="square" lIns="0" tIns="0" rIns="0" bIns="0" anchor="t" anchorCtr="0">
            <a:noAutofit/>
          </a:bodyPr>
          <a:lstStyle/>
          <a:p>
            <a:pPr marL="0" marR="0" lvl="0" indent="0" algn="r" rtl="0">
              <a:spcBef>
                <a:spcPts val="0"/>
              </a:spcBef>
              <a:spcAft>
                <a:spcPts val="0"/>
              </a:spcAft>
              <a:buClr>
                <a:srgbClr val="0E0E0E"/>
              </a:buClr>
              <a:buSzPts val="4800"/>
              <a:buFont typeface="Patua One"/>
              <a:buNone/>
            </a:pPr>
            <a:r>
              <a:rPr lang="en-US" sz="4800" dirty="0">
                <a:solidFill>
                  <a:srgbClr val="0E0E0E"/>
                </a:solidFill>
                <a:latin typeface="Patua One"/>
              </a:rPr>
              <a:t>Exposition</a:t>
            </a:r>
            <a:endParaRPr sz="4800" dirty="0">
              <a:solidFill>
                <a:srgbClr val="0E0E0E"/>
              </a:solidFill>
              <a:latin typeface="Patua One"/>
              <a:sym typeface="Calibri"/>
            </a:endParaRPr>
          </a:p>
        </p:txBody>
      </p:sp>
      <p:sp>
        <p:nvSpPr>
          <p:cNvPr id="73" name="Google Shape;73;g2baaed31fd4_0_25"/>
          <p:cNvSpPr/>
          <p:nvPr/>
        </p:nvSpPr>
        <p:spPr>
          <a:xfrm>
            <a:off x="67953" y="4666745"/>
            <a:ext cx="5601263" cy="471463"/>
          </a:xfrm>
          <a:prstGeom prst="rect">
            <a:avLst/>
          </a:prstGeom>
          <a:noFill/>
          <a:ln>
            <a:noFill/>
          </a:ln>
        </p:spPr>
        <p:txBody>
          <a:bodyPr spcFirstLastPara="1" wrap="square" lIns="0" tIns="0" rIns="0" bIns="0" anchor="t" anchorCtr="0">
            <a:noAutofit/>
          </a:bodyPr>
          <a:lstStyle/>
          <a:p>
            <a:pPr algn="r">
              <a:buClr>
                <a:srgbClr val="0E0E0E"/>
              </a:buClr>
              <a:buSzPts val="3200"/>
            </a:pPr>
            <a:r>
              <a:rPr lang="en-US" sz="3200" dirty="0">
                <a:solidFill>
                  <a:srgbClr val="0E0E0E"/>
                </a:solidFill>
                <a:latin typeface="Special Elite"/>
              </a:rPr>
              <a:t>The Setup for a Spectacle</a:t>
            </a:r>
            <a:endParaRPr sz="3200" dirty="0">
              <a:solidFill>
                <a:srgbClr val="0E0E0E"/>
              </a:solidFill>
              <a:latin typeface="Special Elite"/>
              <a:sym typeface="Calibri"/>
            </a:endParaRPr>
          </a:p>
        </p:txBody>
      </p:sp>
      <p:pic>
        <p:nvPicPr>
          <p:cNvPr id="74" name="Google Shape;74;g2baaed31fd4_0_25" descr=" "/>
          <p:cNvPicPr preferRelativeResize="0"/>
          <p:nvPr/>
        </p:nvPicPr>
        <p:blipFill rotWithShape="1">
          <a:blip r:embed="rId6">
            <a:alphaModFix/>
          </a:blip>
          <a:srcRect/>
          <a:stretch/>
        </p:blipFill>
        <p:spPr>
          <a:xfrm>
            <a:off x="5804625" y="4521200"/>
            <a:ext cx="1625803" cy="1625600"/>
          </a:xfrm>
          <a:prstGeom prst="rect">
            <a:avLst/>
          </a:prstGeom>
          <a:noFill/>
          <a:ln>
            <a:noFill/>
          </a:ln>
        </p:spPr>
      </p:pic>
      <p:sp>
        <p:nvSpPr>
          <p:cNvPr id="75" name="Google Shape;75;g2baaed31fd4_0_25"/>
          <p:cNvSpPr/>
          <p:nvPr/>
        </p:nvSpPr>
        <p:spPr>
          <a:xfrm>
            <a:off x="5872367" y="3631695"/>
            <a:ext cx="1625700" cy="1625700"/>
          </a:xfrm>
          <a:prstGeom prst="roundRect">
            <a:avLst>
              <a:gd name="adj" fmla="val 781313"/>
            </a:avLst>
          </a:prstGeom>
          <a:noFill/>
          <a:ln w="50800" cap="flat" cmpd="sng">
            <a:solidFill>
              <a:srgbClr val="78695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g2baaed31fd4_0_25"/>
          <p:cNvSpPr/>
          <p:nvPr/>
        </p:nvSpPr>
        <p:spPr>
          <a:xfrm>
            <a:off x="6297871" y="3968245"/>
            <a:ext cx="774900" cy="9525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Clr>
                <a:srgbClr val="786956"/>
              </a:buClr>
              <a:buSzPts val="4800"/>
              <a:buFont typeface="Patua One"/>
              <a:buNone/>
            </a:pPr>
            <a:r>
              <a:rPr lang="en-US" sz="4800" b="0" i="0" u="none" strike="noStrike" cap="none">
                <a:solidFill>
                  <a:srgbClr val="786956"/>
                </a:solidFill>
                <a:latin typeface="Patua One"/>
                <a:ea typeface="Patua One"/>
                <a:cs typeface="Patua One"/>
                <a:sym typeface="Patua One"/>
              </a:rPr>
              <a:t>01</a:t>
            </a:r>
            <a:endParaRPr sz="4800" b="0" i="0" u="none" strike="noStrike" cap="none">
              <a:solidFill>
                <a:schemeClr val="dk1"/>
              </a:solidFill>
              <a:latin typeface="Calibri"/>
              <a:ea typeface="Calibri"/>
              <a:cs typeface="Calibri"/>
              <a:sym typeface="Calibri"/>
            </a:endParaRPr>
          </a:p>
        </p:txBody>
      </p:sp>
      <p:sp>
        <p:nvSpPr>
          <p:cNvPr id="77" name="Google Shape;77;g2baaed31fd4_0_25"/>
          <p:cNvSpPr/>
          <p:nvPr/>
        </p:nvSpPr>
        <p:spPr>
          <a:xfrm>
            <a:off x="-330241" y="7505700"/>
            <a:ext cx="7760700" cy="1625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g2baaed31fd4_0_25"/>
          <p:cNvSpPr/>
          <p:nvPr/>
        </p:nvSpPr>
        <p:spPr>
          <a:xfrm>
            <a:off x="-330241" y="7689850"/>
            <a:ext cx="5931600" cy="1257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g2baaed31fd4_0_25"/>
          <p:cNvSpPr/>
          <p:nvPr/>
        </p:nvSpPr>
        <p:spPr>
          <a:xfrm>
            <a:off x="722598" y="6204831"/>
            <a:ext cx="4878697" cy="908926"/>
          </a:xfrm>
          <a:prstGeom prst="rect">
            <a:avLst/>
          </a:prstGeom>
          <a:noFill/>
          <a:ln>
            <a:noFill/>
          </a:ln>
        </p:spPr>
        <p:txBody>
          <a:bodyPr spcFirstLastPara="1" wrap="square" lIns="0" tIns="0" rIns="0" bIns="0" anchor="t" anchorCtr="0">
            <a:noAutofit/>
          </a:bodyPr>
          <a:lstStyle/>
          <a:p>
            <a:pPr algn="r">
              <a:buClr>
                <a:srgbClr val="0E0E0E"/>
              </a:buClr>
              <a:buSzPts val="4800"/>
            </a:pPr>
            <a:r>
              <a:rPr lang="en-US" sz="4800" dirty="0">
                <a:solidFill>
                  <a:srgbClr val="0E0E0E"/>
                </a:solidFill>
                <a:latin typeface="Patua One"/>
              </a:rPr>
              <a:t>Complication</a:t>
            </a:r>
            <a:endParaRPr sz="4800" dirty="0">
              <a:solidFill>
                <a:srgbClr val="0E0E0E"/>
              </a:solidFill>
              <a:latin typeface="Patua One"/>
              <a:sym typeface="Calibri"/>
            </a:endParaRPr>
          </a:p>
        </p:txBody>
      </p:sp>
      <p:sp>
        <p:nvSpPr>
          <p:cNvPr id="80" name="Google Shape;80;g2baaed31fd4_0_25"/>
          <p:cNvSpPr/>
          <p:nvPr/>
        </p:nvSpPr>
        <p:spPr>
          <a:xfrm>
            <a:off x="722226" y="7055731"/>
            <a:ext cx="4879011" cy="546976"/>
          </a:xfrm>
          <a:prstGeom prst="rect">
            <a:avLst/>
          </a:prstGeom>
          <a:noFill/>
          <a:ln>
            <a:noFill/>
          </a:ln>
        </p:spPr>
        <p:txBody>
          <a:bodyPr spcFirstLastPara="1" wrap="square" lIns="0" tIns="0" rIns="0" bIns="0" anchor="t" anchorCtr="0">
            <a:noAutofit/>
          </a:bodyPr>
          <a:lstStyle/>
          <a:p>
            <a:pPr marL="0" lvl="0" indent="0" algn="r">
              <a:buClr>
                <a:srgbClr val="0E0E0E"/>
              </a:buClr>
              <a:buSzPts val="3200"/>
              <a:buFont typeface="Arial"/>
              <a:buNone/>
            </a:pPr>
            <a:r>
              <a:rPr lang="en-US" sz="3200" dirty="0">
                <a:solidFill>
                  <a:srgbClr val="0E0E0E"/>
                </a:solidFill>
                <a:latin typeface="Special Elite"/>
              </a:rPr>
              <a:t>The Data Frontier</a:t>
            </a:r>
            <a:endParaRPr sz="3200" dirty="0">
              <a:solidFill>
                <a:srgbClr val="0E0E0E"/>
              </a:solidFill>
              <a:latin typeface="Special Elite"/>
              <a:sym typeface="Calibri"/>
            </a:endParaRPr>
          </a:p>
        </p:txBody>
      </p:sp>
      <p:pic>
        <p:nvPicPr>
          <p:cNvPr id="81" name="Google Shape;81;g2baaed31fd4_0_25" descr=" "/>
          <p:cNvPicPr preferRelativeResize="0"/>
          <p:nvPr/>
        </p:nvPicPr>
        <p:blipFill rotWithShape="1">
          <a:blip r:embed="rId6">
            <a:alphaModFix/>
          </a:blip>
          <a:srcRect/>
          <a:stretch/>
        </p:blipFill>
        <p:spPr>
          <a:xfrm>
            <a:off x="5804625" y="7505700"/>
            <a:ext cx="1625803" cy="1625600"/>
          </a:xfrm>
          <a:prstGeom prst="rect">
            <a:avLst/>
          </a:prstGeom>
          <a:noFill/>
          <a:ln>
            <a:noFill/>
          </a:ln>
        </p:spPr>
      </p:pic>
      <p:sp>
        <p:nvSpPr>
          <p:cNvPr id="82" name="Google Shape;82;g2baaed31fd4_0_25"/>
          <p:cNvSpPr/>
          <p:nvPr/>
        </p:nvSpPr>
        <p:spPr>
          <a:xfrm>
            <a:off x="5804388" y="6020681"/>
            <a:ext cx="1625700" cy="1625700"/>
          </a:xfrm>
          <a:prstGeom prst="roundRect">
            <a:avLst>
              <a:gd name="adj" fmla="val 781313"/>
            </a:avLst>
          </a:prstGeom>
          <a:noFill/>
          <a:ln w="50800" cap="flat" cmpd="sng">
            <a:solidFill>
              <a:srgbClr val="78695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g2baaed31fd4_0_25"/>
          <p:cNvSpPr/>
          <p:nvPr/>
        </p:nvSpPr>
        <p:spPr>
          <a:xfrm>
            <a:off x="6179085" y="6357231"/>
            <a:ext cx="876300" cy="9525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Clr>
                <a:srgbClr val="786956"/>
              </a:buClr>
              <a:buSzPts val="4800"/>
              <a:buFont typeface="Patua One"/>
              <a:buNone/>
            </a:pPr>
            <a:r>
              <a:rPr lang="en-US" sz="4800" b="0" i="0" u="none" strike="noStrike" cap="none" dirty="0">
                <a:solidFill>
                  <a:srgbClr val="786956"/>
                </a:solidFill>
                <a:latin typeface="Patua One"/>
                <a:ea typeface="Patua One"/>
                <a:cs typeface="Patua One"/>
                <a:sym typeface="Patua One"/>
              </a:rPr>
              <a:t>03</a:t>
            </a:r>
            <a:endParaRPr sz="4800" b="0" i="0" u="none" strike="noStrike" cap="none" dirty="0">
              <a:solidFill>
                <a:schemeClr val="dk1"/>
              </a:solidFill>
              <a:latin typeface="Calibri"/>
              <a:ea typeface="Calibri"/>
              <a:cs typeface="Calibri"/>
              <a:sym typeface="Calibri"/>
            </a:endParaRPr>
          </a:p>
        </p:txBody>
      </p:sp>
      <p:sp>
        <p:nvSpPr>
          <p:cNvPr id="84" name="Google Shape;84;g2baaed31fd4_0_25"/>
          <p:cNvSpPr/>
          <p:nvPr/>
        </p:nvSpPr>
        <p:spPr>
          <a:xfrm>
            <a:off x="-330241" y="10490200"/>
            <a:ext cx="7760700" cy="1625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g2baaed31fd4_0_25"/>
          <p:cNvSpPr/>
          <p:nvPr/>
        </p:nvSpPr>
        <p:spPr>
          <a:xfrm>
            <a:off x="-330241" y="10674350"/>
            <a:ext cx="5931600" cy="1257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g2baaed31fd4_0_25"/>
          <p:cNvSpPr/>
          <p:nvPr/>
        </p:nvSpPr>
        <p:spPr>
          <a:xfrm>
            <a:off x="1847895" y="8727637"/>
            <a:ext cx="3753463" cy="952500"/>
          </a:xfrm>
          <a:prstGeom prst="rect">
            <a:avLst/>
          </a:prstGeom>
          <a:noFill/>
          <a:ln>
            <a:noFill/>
          </a:ln>
        </p:spPr>
        <p:txBody>
          <a:bodyPr spcFirstLastPara="1" wrap="square" lIns="0" tIns="0" rIns="0" bIns="0" anchor="t" anchorCtr="0">
            <a:noAutofit/>
          </a:bodyPr>
          <a:lstStyle/>
          <a:p>
            <a:pPr marL="0" lvl="0" indent="0" algn="r">
              <a:buClr>
                <a:srgbClr val="0E0E0E"/>
              </a:buClr>
              <a:buSzPts val="4800"/>
              <a:buFont typeface="Arial"/>
              <a:buNone/>
            </a:pPr>
            <a:r>
              <a:rPr lang="en-US" sz="4800" dirty="0">
                <a:solidFill>
                  <a:srgbClr val="0E0E0E"/>
                </a:solidFill>
                <a:latin typeface="Patua One"/>
              </a:rPr>
              <a:t>Reversal</a:t>
            </a:r>
            <a:endParaRPr sz="4800" dirty="0">
              <a:solidFill>
                <a:srgbClr val="0E0E0E"/>
              </a:solidFill>
              <a:latin typeface="Patua One"/>
              <a:sym typeface="Calibri"/>
            </a:endParaRPr>
          </a:p>
        </p:txBody>
      </p:sp>
      <p:sp>
        <p:nvSpPr>
          <p:cNvPr id="87" name="Google Shape;87;g2baaed31fd4_0_25"/>
          <p:cNvSpPr/>
          <p:nvPr/>
        </p:nvSpPr>
        <p:spPr>
          <a:xfrm>
            <a:off x="469557" y="9578536"/>
            <a:ext cx="5131744" cy="568571"/>
          </a:xfrm>
          <a:prstGeom prst="rect">
            <a:avLst/>
          </a:prstGeom>
          <a:noFill/>
          <a:ln>
            <a:noFill/>
          </a:ln>
        </p:spPr>
        <p:txBody>
          <a:bodyPr spcFirstLastPara="1" wrap="square" lIns="0" tIns="0" rIns="0" bIns="0" anchor="t" anchorCtr="0">
            <a:noAutofit/>
          </a:bodyPr>
          <a:lstStyle/>
          <a:p>
            <a:pPr algn="r">
              <a:buClr>
                <a:srgbClr val="0E0E0E"/>
              </a:buClr>
              <a:buSzPts val="3200"/>
            </a:pPr>
            <a:r>
              <a:rPr lang="en-US" sz="3200" dirty="0">
                <a:solidFill>
                  <a:srgbClr val="0E0E0E"/>
                </a:solidFill>
                <a:latin typeface="Special Elite"/>
              </a:rPr>
              <a:t>The Power of Pivoting</a:t>
            </a:r>
            <a:endParaRPr sz="3200" dirty="0">
              <a:solidFill>
                <a:srgbClr val="0E0E0E"/>
              </a:solidFill>
              <a:latin typeface="Special Elite"/>
              <a:sym typeface="Calibri"/>
            </a:endParaRPr>
          </a:p>
        </p:txBody>
      </p:sp>
      <p:pic>
        <p:nvPicPr>
          <p:cNvPr id="88" name="Google Shape;88;g2baaed31fd4_0_25" descr=" "/>
          <p:cNvPicPr preferRelativeResize="0"/>
          <p:nvPr/>
        </p:nvPicPr>
        <p:blipFill rotWithShape="1">
          <a:blip r:embed="rId6">
            <a:alphaModFix/>
          </a:blip>
          <a:srcRect/>
          <a:stretch/>
        </p:blipFill>
        <p:spPr>
          <a:xfrm>
            <a:off x="5804625" y="10490200"/>
            <a:ext cx="1625803" cy="1625600"/>
          </a:xfrm>
          <a:prstGeom prst="rect">
            <a:avLst/>
          </a:prstGeom>
          <a:noFill/>
          <a:ln>
            <a:noFill/>
          </a:ln>
        </p:spPr>
      </p:pic>
      <p:sp>
        <p:nvSpPr>
          <p:cNvPr id="89" name="Google Shape;89;g2baaed31fd4_0_25"/>
          <p:cNvSpPr/>
          <p:nvPr/>
        </p:nvSpPr>
        <p:spPr>
          <a:xfrm>
            <a:off x="5804451" y="8543487"/>
            <a:ext cx="1625700" cy="1625700"/>
          </a:xfrm>
          <a:prstGeom prst="roundRect">
            <a:avLst>
              <a:gd name="adj" fmla="val 781313"/>
            </a:avLst>
          </a:prstGeom>
          <a:noFill/>
          <a:ln w="50800" cap="flat" cmpd="sng">
            <a:solidFill>
              <a:srgbClr val="78695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g2baaed31fd4_0_25"/>
          <p:cNvSpPr/>
          <p:nvPr/>
        </p:nvSpPr>
        <p:spPr>
          <a:xfrm>
            <a:off x="6185499" y="8880037"/>
            <a:ext cx="863700" cy="9525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Clr>
                <a:srgbClr val="786956"/>
              </a:buClr>
              <a:buSzPts val="4800"/>
              <a:buFont typeface="Patua One"/>
              <a:buNone/>
            </a:pPr>
            <a:r>
              <a:rPr lang="en-US" sz="4800" b="0" i="0" u="none" strike="noStrike" cap="none" dirty="0">
                <a:solidFill>
                  <a:srgbClr val="786956"/>
                </a:solidFill>
                <a:latin typeface="Patua One"/>
                <a:ea typeface="Patua One"/>
                <a:cs typeface="Patua One"/>
                <a:sym typeface="Patua One"/>
              </a:rPr>
              <a:t>05</a:t>
            </a:r>
            <a:endParaRPr sz="4800" b="0" i="0" u="none" strike="noStrike" cap="none" dirty="0">
              <a:solidFill>
                <a:schemeClr val="dk1"/>
              </a:solidFill>
              <a:latin typeface="Calibri"/>
              <a:ea typeface="Calibri"/>
              <a:cs typeface="Calibri"/>
              <a:sym typeface="Calibri"/>
            </a:endParaRPr>
          </a:p>
        </p:txBody>
      </p:sp>
      <p:pic>
        <p:nvPicPr>
          <p:cNvPr id="3" name="Picture 2">
            <a:extLst>
              <a:ext uri="{FF2B5EF4-FFF2-40B4-BE49-F238E27FC236}">
                <a16:creationId xmlns:a16="http://schemas.microsoft.com/office/drawing/2014/main" id="{5559FF0D-E81B-D46E-9F3F-A08CEB6466FE}"/>
              </a:ext>
            </a:extLst>
          </p:cNvPr>
          <p:cNvPicPr>
            <a:picLocks noChangeAspect="1"/>
          </p:cNvPicPr>
          <p:nvPr/>
        </p:nvPicPr>
        <p:blipFill>
          <a:blip r:embed="rId7"/>
          <a:stretch>
            <a:fillRect/>
          </a:stretch>
        </p:blipFill>
        <p:spPr>
          <a:xfrm>
            <a:off x="8138237" y="3815845"/>
            <a:ext cx="7639848" cy="8540175"/>
          </a:xfrm>
          <a:prstGeom prst="rect">
            <a:avLst/>
          </a:prstGeom>
        </p:spPr>
      </p:pic>
      <p:sp>
        <p:nvSpPr>
          <p:cNvPr id="11" name="Google Shape;86;g2baaed31fd4_0_25">
            <a:extLst>
              <a:ext uri="{FF2B5EF4-FFF2-40B4-BE49-F238E27FC236}">
                <a16:creationId xmlns:a16="http://schemas.microsoft.com/office/drawing/2014/main" id="{4446485A-47F4-85DA-D0F3-0C66C32B770E}"/>
              </a:ext>
            </a:extLst>
          </p:cNvPr>
          <p:cNvSpPr/>
          <p:nvPr/>
        </p:nvSpPr>
        <p:spPr>
          <a:xfrm>
            <a:off x="469556" y="11066293"/>
            <a:ext cx="5131739" cy="952500"/>
          </a:xfrm>
          <a:prstGeom prst="rect">
            <a:avLst/>
          </a:prstGeom>
          <a:noFill/>
          <a:ln>
            <a:noFill/>
          </a:ln>
        </p:spPr>
        <p:txBody>
          <a:bodyPr spcFirstLastPara="1" wrap="square" lIns="0" tIns="0" rIns="0" bIns="0" anchor="t" anchorCtr="0">
            <a:noAutofit/>
          </a:bodyPr>
          <a:lstStyle/>
          <a:p>
            <a:pPr algn="r">
              <a:buClr>
                <a:srgbClr val="0E0E0E"/>
              </a:buClr>
              <a:buSzPts val="4800"/>
            </a:pPr>
            <a:r>
              <a:rPr lang="en-US" sz="4800" dirty="0">
                <a:solidFill>
                  <a:srgbClr val="0E0E0E"/>
                </a:solidFill>
                <a:latin typeface="Patua One"/>
              </a:rPr>
              <a:t>Denouement</a:t>
            </a:r>
            <a:endParaRPr sz="4800" dirty="0">
              <a:solidFill>
                <a:srgbClr val="0E0E0E"/>
              </a:solidFill>
              <a:latin typeface="Patua One"/>
              <a:sym typeface="Calibri"/>
            </a:endParaRPr>
          </a:p>
        </p:txBody>
      </p:sp>
      <p:sp>
        <p:nvSpPr>
          <p:cNvPr id="12" name="Google Shape;87;g2baaed31fd4_0_25">
            <a:extLst>
              <a:ext uri="{FF2B5EF4-FFF2-40B4-BE49-F238E27FC236}">
                <a16:creationId xmlns:a16="http://schemas.microsoft.com/office/drawing/2014/main" id="{2D932C33-7548-9309-BCE9-9A4841474E52}"/>
              </a:ext>
            </a:extLst>
          </p:cNvPr>
          <p:cNvSpPr/>
          <p:nvPr/>
        </p:nvSpPr>
        <p:spPr>
          <a:xfrm>
            <a:off x="246736" y="11917193"/>
            <a:ext cx="5354502" cy="493543"/>
          </a:xfrm>
          <a:prstGeom prst="rect">
            <a:avLst/>
          </a:prstGeom>
          <a:noFill/>
          <a:ln>
            <a:noFill/>
          </a:ln>
        </p:spPr>
        <p:txBody>
          <a:bodyPr spcFirstLastPara="1" wrap="square" lIns="0" tIns="0" rIns="0" bIns="0" anchor="t" anchorCtr="0">
            <a:noAutofit/>
          </a:bodyPr>
          <a:lstStyle/>
          <a:p>
            <a:pPr marL="0" lvl="0" indent="0" algn="r">
              <a:buClr>
                <a:srgbClr val="0E0E0E"/>
              </a:buClr>
              <a:buSzPts val="3200"/>
              <a:buFont typeface="Arial"/>
              <a:buNone/>
            </a:pPr>
            <a:r>
              <a:rPr lang="en-US" sz="3200" dirty="0">
                <a:solidFill>
                  <a:srgbClr val="0E0E0E"/>
                </a:solidFill>
                <a:latin typeface="Special Elite"/>
              </a:rPr>
              <a:t>A Legacy in Numbers</a:t>
            </a:r>
            <a:endParaRPr sz="3200" dirty="0">
              <a:solidFill>
                <a:srgbClr val="0E0E0E"/>
              </a:solidFill>
              <a:latin typeface="Special Elite"/>
              <a:sym typeface="Calibri"/>
            </a:endParaRPr>
          </a:p>
        </p:txBody>
      </p:sp>
      <p:sp>
        <p:nvSpPr>
          <p:cNvPr id="13" name="Google Shape;89;g2baaed31fd4_0_25">
            <a:extLst>
              <a:ext uri="{FF2B5EF4-FFF2-40B4-BE49-F238E27FC236}">
                <a16:creationId xmlns:a16="http://schemas.microsoft.com/office/drawing/2014/main" id="{A0106702-B4C4-5BC8-6EF3-36ADB702F0A3}"/>
              </a:ext>
            </a:extLst>
          </p:cNvPr>
          <p:cNvSpPr/>
          <p:nvPr/>
        </p:nvSpPr>
        <p:spPr>
          <a:xfrm>
            <a:off x="5804388" y="10882143"/>
            <a:ext cx="1625700" cy="1625700"/>
          </a:xfrm>
          <a:prstGeom prst="roundRect">
            <a:avLst>
              <a:gd name="adj" fmla="val 781313"/>
            </a:avLst>
          </a:prstGeom>
          <a:noFill/>
          <a:ln w="50800" cap="flat" cmpd="sng">
            <a:solidFill>
              <a:srgbClr val="78695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90;g2baaed31fd4_0_25">
            <a:extLst>
              <a:ext uri="{FF2B5EF4-FFF2-40B4-BE49-F238E27FC236}">
                <a16:creationId xmlns:a16="http://schemas.microsoft.com/office/drawing/2014/main" id="{FD514078-BC0D-BB94-8952-2A4CE76322A7}"/>
              </a:ext>
            </a:extLst>
          </p:cNvPr>
          <p:cNvSpPr/>
          <p:nvPr/>
        </p:nvSpPr>
        <p:spPr>
          <a:xfrm>
            <a:off x="6185436" y="11218693"/>
            <a:ext cx="863700" cy="9525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Clr>
                <a:srgbClr val="786956"/>
              </a:buClr>
              <a:buSzPts val="4800"/>
              <a:buFont typeface="Patua One"/>
              <a:buNone/>
            </a:pPr>
            <a:r>
              <a:rPr lang="en-US" sz="4800" b="0" i="0" u="none" strike="noStrike" cap="none" dirty="0">
                <a:solidFill>
                  <a:srgbClr val="786956"/>
                </a:solidFill>
                <a:latin typeface="Patua One"/>
                <a:ea typeface="Patua One"/>
                <a:cs typeface="Patua One"/>
                <a:sym typeface="Patua One"/>
              </a:rPr>
              <a:t>07</a:t>
            </a:r>
            <a:endParaRPr sz="4800" b="0" i="0" u="none" strike="noStrike" cap="none" dirty="0">
              <a:solidFill>
                <a:schemeClr val="dk1"/>
              </a:solidFill>
              <a:latin typeface="Calibri"/>
              <a:ea typeface="Calibri"/>
              <a:cs typeface="Calibri"/>
              <a:sym typeface="Calibri"/>
            </a:endParaRPr>
          </a:p>
        </p:txBody>
      </p:sp>
      <p:sp>
        <p:nvSpPr>
          <p:cNvPr id="15" name="Google Shape;65;g2baaed31fd4_0_25">
            <a:extLst>
              <a:ext uri="{FF2B5EF4-FFF2-40B4-BE49-F238E27FC236}">
                <a16:creationId xmlns:a16="http://schemas.microsoft.com/office/drawing/2014/main" id="{3BA3390B-5A29-4FC2-9F4C-E4B2633BC324}"/>
              </a:ext>
            </a:extLst>
          </p:cNvPr>
          <p:cNvSpPr/>
          <p:nvPr/>
        </p:nvSpPr>
        <p:spPr>
          <a:xfrm>
            <a:off x="16534762" y="10914569"/>
            <a:ext cx="1625700" cy="1625700"/>
          </a:xfrm>
          <a:prstGeom prst="roundRect">
            <a:avLst>
              <a:gd name="adj" fmla="val 781313"/>
            </a:avLst>
          </a:prstGeom>
          <a:noFill/>
          <a:ln w="50800" cap="flat" cmpd="sng">
            <a:solidFill>
              <a:srgbClr val="78695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66;g2baaed31fd4_0_25">
            <a:extLst>
              <a:ext uri="{FF2B5EF4-FFF2-40B4-BE49-F238E27FC236}">
                <a16:creationId xmlns:a16="http://schemas.microsoft.com/office/drawing/2014/main" id="{2D00F29A-0322-8B9D-14A4-CD1C8BEC89DD}"/>
              </a:ext>
            </a:extLst>
          </p:cNvPr>
          <p:cNvSpPr/>
          <p:nvPr/>
        </p:nvSpPr>
        <p:spPr>
          <a:xfrm>
            <a:off x="16909459" y="11251119"/>
            <a:ext cx="876300" cy="9525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Clr>
                <a:srgbClr val="786956"/>
              </a:buClr>
              <a:buSzPts val="4800"/>
              <a:buFont typeface="Patua One"/>
              <a:buNone/>
            </a:pPr>
            <a:r>
              <a:rPr lang="en-US" sz="4800" b="0" i="0" u="none" strike="noStrike" cap="none" dirty="0">
                <a:solidFill>
                  <a:srgbClr val="786956"/>
                </a:solidFill>
                <a:latin typeface="Patua One"/>
                <a:ea typeface="Patua One"/>
                <a:cs typeface="Patua One"/>
                <a:sym typeface="Patua One"/>
              </a:rPr>
              <a:t>08</a:t>
            </a:r>
            <a:endParaRPr sz="4800" b="0" i="0" u="none" strike="noStrike" cap="none" dirty="0">
              <a:solidFill>
                <a:schemeClr val="dk1"/>
              </a:solidFill>
              <a:latin typeface="Calibri"/>
              <a:ea typeface="Calibri"/>
              <a:cs typeface="Calibri"/>
              <a:sym typeface="Calibri"/>
            </a:endParaRPr>
          </a:p>
        </p:txBody>
      </p:sp>
      <p:sp>
        <p:nvSpPr>
          <p:cNvPr id="17" name="Google Shape;68;g2baaed31fd4_0_25">
            <a:extLst>
              <a:ext uri="{FF2B5EF4-FFF2-40B4-BE49-F238E27FC236}">
                <a16:creationId xmlns:a16="http://schemas.microsoft.com/office/drawing/2014/main" id="{2BBA59DA-4FEF-FC44-5E8E-2607E9FB4375}"/>
              </a:ext>
            </a:extLst>
          </p:cNvPr>
          <p:cNvSpPr/>
          <p:nvPr/>
        </p:nvSpPr>
        <p:spPr>
          <a:xfrm>
            <a:off x="18363791" y="11098719"/>
            <a:ext cx="4740340" cy="952500"/>
          </a:xfrm>
          <a:prstGeom prst="rect">
            <a:avLst/>
          </a:prstGeom>
          <a:noFill/>
          <a:ln>
            <a:noFill/>
          </a:ln>
        </p:spPr>
        <p:txBody>
          <a:bodyPr spcFirstLastPara="1" wrap="square" lIns="0" tIns="0" rIns="0" bIns="0" anchor="t" anchorCtr="0">
            <a:noAutofit/>
          </a:bodyPr>
          <a:lstStyle/>
          <a:p>
            <a:pPr marL="0" lvl="0" indent="0">
              <a:buClr>
                <a:srgbClr val="0E0E0E"/>
              </a:buClr>
              <a:buSzPts val="4800"/>
              <a:buFont typeface="Arial"/>
              <a:buNone/>
            </a:pPr>
            <a:r>
              <a:rPr lang="en-US" sz="4800" dirty="0">
                <a:solidFill>
                  <a:srgbClr val="0E0E0E"/>
                </a:solidFill>
                <a:latin typeface="Patua One"/>
              </a:rPr>
              <a:t>The Encore</a:t>
            </a:r>
            <a:endParaRPr sz="4800" dirty="0">
              <a:solidFill>
                <a:srgbClr val="0E0E0E"/>
              </a:solidFill>
              <a:latin typeface="Patua One"/>
              <a:sym typeface="Calibri"/>
            </a:endParaRPr>
          </a:p>
        </p:txBody>
      </p:sp>
      <p:sp>
        <p:nvSpPr>
          <p:cNvPr id="18" name="Google Shape;69;g2baaed31fd4_0_25">
            <a:extLst>
              <a:ext uri="{FF2B5EF4-FFF2-40B4-BE49-F238E27FC236}">
                <a16:creationId xmlns:a16="http://schemas.microsoft.com/office/drawing/2014/main" id="{06026894-0B6D-E0BB-C24E-734C60AB1829}"/>
              </a:ext>
            </a:extLst>
          </p:cNvPr>
          <p:cNvSpPr/>
          <p:nvPr/>
        </p:nvSpPr>
        <p:spPr>
          <a:xfrm>
            <a:off x="18363791" y="11949620"/>
            <a:ext cx="6023384" cy="406400"/>
          </a:xfrm>
          <a:prstGeom prst="rect">
            <a:avLst/>
          </a:prstGeom>
          <a:noFill/>
          <a:ln>
            <a:noFill/>
          </a:ln>
        </p:spPr>
        <p:txBody>
          <a:bodyPr spcFirstLastPara="1" wrap="square" lIns="0" tIns="0" rIns="0" bIns="0" anchor="t" anchorCtr="0">
            <a:noAutofit/>
          </a:bodyPr>
          <a:lstStyle/>
          <a:p>
            <a:pPr marL="0" lvl="0" indent="0">
              <a:buClr>
                <a:srgbClr val="0E0E0E"/>
              </a:buClr>
              <a:buSzPts val="3200"/>
              <a:buFont typeface="Arial"/>
              <a:buNone/>
            </a:pPr>
            <a:r>
              <a:rPr lang="en-US" sz="3200" dirty="0">
                <a:solidFill>
                  <a:srgbClr val="0E0E0E"/>
                </a:solidFill>
                <a:latin typeface="Special Elite"/>
              </a:rPr>
              <a:t>Lessons to Shape the Future</a:t>
            </a:r>
            <a:endParaRPr sz="3200" dirty="0">
              <a:solidFill>
                <a:srgbClr val="0E0E0E"/>
              </a:solidFill>
              <a:latin typeface="Special Elite"/>
              <a:sym typeface="Calibri"/>
            </a:endParaRPr>
          </a:p>
        </p:txBody>
      </p:sp>
      <p:sp>
        <p:nvSpPr>
          <p:cNvPr id="2" name="TextBox 1">
            <a:extLst>
              <a:ext uri="{FF2B5EF4-FFF2-40B4-BE49-F238E27FC236}">
                <a16:creationId xmlns:a16="http://schemas.microsoft.com/office/drawing/2014/main" id="{164901EF-A7BE-2475-906C-ED66C9147C41}"/>
              </a:ext>
            </a:extLst>
          </p:cNvPr>
          <p:cNvSpPr txBox="1"/>
          <p:nvPr/>
        </p:nvSpPr>
        <p:spPr>
          <a:xfrm rot="16200000">
            <a:off x="20975717" y="8659267"/>
            <a:ext cx="6144768" cy="461665"/>
          </a:xfrm>
          <a:prstGeom prst="rect">
            <a:avLst/>
          </a:prstGeom>
          <a:noFill/>
        </p:spPr>
        <p:txBody>
          <a:bodyPr wrap="square" rtlCol="0">
            <a:spAutoFit/>
          </a:bodyPr>
          <a:lstStyle/>
          <a:p>
            <a:r>
              <a:rPr lang="en-US" sz="2400" b="1" dirty="0">
                <a:solidFill>
                  <a:srgbClr val="FF0000"/>
                </a:solidFill>
              </a:rPr>
              <a:t>Olumide Balogun         +</a:t>
            </a:r>
            <a:r>
              <a:rPr lang="en-US" sz="2200" b="1" dirty="0">
                <a:solidFill>
                  <a:srgbClr val="FF0000"/>
                </a:solidFill>
              </a:rPr>
              <a:t>234-8065060691</a:t>
            </a:r>
            <a:r>
              <a:rPr lang="en-US" sz="2400" b="1" dirty="0">
                <a:solidFill>
                  <a:srgbClr val="FF0000"/>
                </a:solidFill>
              </a:rPr>
              <a:t>  </a:t>
            </a:r>
            <a:endParaRPr lang="en-NG" sz="2400" b="1" dirty="0">
              <a:solidFill>
                <a:srgbClr val="FF000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DFD8CE"/>
        </a:solidFill>
        <a:effectLst/>
      </p:bgPr>
    </p:bg>
    <p:spTree>
      <p:nvGrpSpPr>
        <p:cNvPr id="1" name="Shape 95"/>
        <p:cNvGrpSpPr/>
        <p:nvPr/>
      </p:nvGrpSpPr>
      <p:grpSpPr>
        <a:xfrm>
          <a:off x="0" y="0"/>
          <a:ext cx="0" cy="0"/>
          <a:chOff x="0" y="0"/>
          <a:chExt cx="0" cy="0"/>
        </a:xfrm>
      </p:grpSpPr>
      <p:pic>
        <p:nvPicPr>
          <p:cNvPr id="96" name="Google Shape;96;g2baaed31fd4_0_78" descr=" "/>
          <p:cNvPicPr preferRelativeResize="0"/>
          <p:nvPr/>
        </p:nvPicPr>
        <p:blipFill rotWithShape="1">
          <a:blip r:embed="rId3">
            <a:alphaModFix/>
          </a:blip>
          <a:srcRect/>
          <a:stretch/>
        </p:blipFill>
        <p:spPr>
          <a:xfrm>
            <a:off x="21135441" y="201195"/>
            <a:ext cx="2870559" cy="2717800"/>
          </a:xfrm>
          <a:prstGeom prst="rect">
            <a:avLst/>
          </a:prstGeom>
          <a:noFill/>
          <a:ln>
            <a:noFill/>
          </a:ln>
        </p:spPr>
      </p:pic>
      <p:sp>
        <p:nvSpPr>
          <p:cNvPr id="99" name="Google Shape;99;g2baaed31fd4_0_78"/>
          <p:cNvSpPr/>
          <p:nvPr/>
        </p:nvSpPr>
        <p:spPr>
          <a:xfrm>
            <a:off x="23370921" y="10515600"/>
            <a:ext cx="1016100" cy="3200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g2baaed31fd4_0_78"/>
          <p:cNvSpPr/>
          <p:nvPr/>
        </p:nvSpPr>
        <p:spPr>
          <a:xfrm>
            <a:off x="6599264" y="2127295"/>
            <a:ext cx="11502488" cy="152641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272727"/>
              </a:buClr>
              <a:buSzPts val="8000"/>
              <a:buFont typeface="Patua One"/>
              <a:buNone/>
            </a:pPr>
            <a:r>
              <a:rPr lang="en-US" sz="8000" dirty="0">
                <a:solidFill>
                  <a:srgbClr val="272727"/>
                </a:solidFill>
                <a:latin typeface="Patua One"/>
              </a:rPr>
              <a:t>The Setup for a Spectacle</a:t>
            </a:r>
            <a:endParaRPr sz="8000" dirty="0">
              <a:solidFill>
                <a:srgbClr val="272727"/>
              </a:solidFill>
              <a:latin typeface="Patua One"/>
              <a:sym typeface="Calibri"/>
            </a:endParaRPr>
          </a:p>
        </p:txBody>
      </p:sp>
      <p:sp>
        <p:nvSpPr>
          <p:cNvPr id="102" name="Google Shape;102;g2baaed31fd4_0_78"/>
          <p:cNvSpPr/>
          <p:nvPr/>
        </p:nvSpPr>
        <p:spPr>
          <a:xfrm>
            <a:off x="3573476" y="4724868"/>
            <a:ext cx="8996683" cy="5598225"/>
          </a:xfrm>
          <a:prstGeom prst="rect">
            <a:avLst/>
          </a:prstGeom>
          <a:noFill/>
          <a:ln>
            <a:noFill/>
          </a:ln>
        </p:spPr>
        <p:txBody>
          <a:bodyPr spcFirstLastPara="1" wrap="square" lIns="0" tIns="0" rIns="0" bIns="0" anchor="t" anchorCtr="0">
            <a:noAutofit/>
          </a:bodyPr>
          <a:lstStyle/>
          <a:p>
            <a:pPr>
              <a:buClr>
                <a:srgbClr val="0E0E0E"/>
              </a:buClr>
              <a:buSzPts val="3200"/>
            </a:pPr>
            <a:r>
              <a:rPr lang="en-US" sz="3200" dirty="0">
                <a:solidFill>
                  <a:srgbClr val="0E0E0E"/>
                </a:solidFill>
                <a:latin typeface="+mn-lt"/>
                <a:sym typeface="Special Elite"/>
              </a:rPr>
              <a:t>T</a:t>
            </a:r>
            <a:r>
              <a:rPr lang="en-US" sz="3200" dirty="0">
                <a:solidFill>
                  <a:srgbClr val="0E0E0E"/>
                </a:solidFill>
                <a:latin typeface="+mn-lt"/>
              </a:rPr>
              <a:t>he boardroom felt like the opening scene of a high-stakes thriller. The projector, sputtering like it was on its last legs, illuminated a sales chart so dull it could have been mistaken for abstract art.</a:t>
            </a:r>
          </a:p>
          <a:p>
            <a:pPr>
              <a:buClr>
                <a:srgbClr val="0E0E0E"/>
              </a:buClr>
              <a:buSzPts val="3200"/>
            </a:pPr>
            <a:endParaRPr lang="en-US" sz="3200" dirty="0">
              <a:solidFill>
                <a:srgbClr val="0E0E0E"/>
              </a:solidFill>
              <a:latin typeface="+mn-lt"/>
            </a:endParaRPr>
          </a:p>
          <a:p>
            <a:pPr>
              <a:buClr>
                <a:srgbClr val="0E0E0E"/>
              </a:buClr>
              <a:buSzPts val="3200"/>
            </a:pPr>
            <a:r>
              <a:rPr lang="en-US" sz="3200" dirty="0">
                <a:solidFill>
                  <a:srgbClr val="0E0E0E"/>
                </a:solidFill>
                <a:latin typeface="+mn-lt"/>
              </a:rPr>
              <a:t>The CEO leaned forward, their tone grave but charged with urgency. "We’re in a rut. Sales are stagnant, inventory's a disaster, and the South region… well, let’s just say it’s on life support."</a:t>
            </a:r>
          </a:p>
          <a:p>
            <a:pPr marL="0" marR="0" lvl="0" indent="0" algn="l" rtl="0">
              <a:spcBef>
                <a:spcPts val="0"/>
              </a:spcBef>
              <a:spcAft>
                <a:spcPts val="0"/>
              </a:spcAft>
              <a:buClr>
                <a:srgbClr val="0E0E0E"/>
              </a:buClr>
              <a:buSzPts val="3200"/>
              <a:buFont typeface="Special Elite"/>
              <a:buNone/>
            </a:pPr>
            <a:endParaRPr sz="3200" b="0" i="0" u="none" strike="noStrike" cap="none" dirty="0">
              <a:solidFill>
                <a:schemeClr val="dk1"/>
              </a:solidFill>
              <a:latin typeface="Calibri"/>
              <a:ea typeface="Calibri"/>
              <a:cs typeface="Calibri"/>
              <a:sym typeface="Calibri"/>
            </a:endParaRPr>
          </a:p>
        </p:txBody>
      </p:sp>
      <p:sp>
        <p:nvSpPr>
          <p:cNvPr id="103" name="Google Shape;103;g2baaed31fd4_0_78"/>
          <p:cNvSpPr/>
          <p:nvPr/>
        </p:nvSpPr>
        <p:spPr>
          <a:xfrm>
            <a:off x="13450876" y="4724869"/>
            <a:ext cx="9409124" cy="5598226"/>
          </a:xfrm>
          <a:prstGeom prst="rect">
            <a:avLst/>
          </a:prstGeom>
          <a:noFill/>
          <a:ln>
            <a:noFill/>
          </a:ln>
        </p:spPr>
        <p:txBody>
          <a:bodyPr spcFirstLastPara="1" wrap="square" lIns="0" tIns="0" rIns="0" bIns="0" anchor="t" anchorCtr="0">
            <a:noAutofit/>
          </a:bodyPr>
          <a:lstStyle/>
          <a:p>
            <a:pPr>
              <a:buClr>
                <a:srgbClr val="0E0E0E"/>
              </a:buClr>
              <a:buSzPts val="3200"/>
            </a:pPr>
            <a:r>
              <a:rPr lang="en-US" sz="3200" dirty="0">
                <a:solidFill>
                  <a:srgbClr val="0E0E0E"/>
                </a:solidFill>
                <a:latin typeface="+mn-lt"/>
              </a:rPr>
              <a:t>In the back of the room sat Olumide, the sharp-eyed data analyst—the unheralded hero of the moment. Armed with R scripts, Tableau dashboards, a repertoire of predictive models, and an unwavering belief in the power of data, he was ready to turn the tide.</a:t>
            </a:r>
          </a:p>
          <a:p>
            <a:pPr>
              <a:buClr>
                <a:srgbClr val="0E0E0E"/>
              </a:buClr>
              <a:buSzPts val="3200"/>
            </a:pPr>
            <a:endParaRPr lang="en-US" sz="3200" dirty="0">
              <a:solidFill>
                <a:srgbClr val="0E0E0E"/>
              </a:solidFill>
              <a:latin typeface="+mn-lt"/>
            </a:endParaRPr>
          </a:p>
          <a:p>
            <a:pPr>
              <a:buClr>
                <a:srgbClr val="0E0E0E"/>
              </a:buClr>
              <a:buSzPts val="3200"/>
            </a:pPr>
            <a:r>
              <a:rPr lang="en-US" sz="3200" dirty="0">
                <a:solidFill>
                  <a:srgbClr val="0E0E0E"/>
                </a:solidFill>
                <a:latin typeface="+mn-lt"/>
              </a:rPr>
              <a:t>As Shakespeare once wrote, “All the world’s a stage, and all the men and women merely players.” Today, the stage was set, and Olumide was stepping into the spotlight.</a:t>
            </a:r>
          </a:p>
          <a:p>
            <a:pPr marL="0" marR="0" lvl="0" indent="0" algn="l" rtl="0">
              <a:spcBef>
                <a:spcPts val="0"/>
              </a:spcBef>
              <a:spcAft>
                <a:spcPts val="0"/>
              </a:spcAft>
              <a:buClr>
                <a:srgbClr val="0E0E0E"/>
              </a:buClr>
              <a:buSzPts val="3200"/>
              <a:buFont typeface="Special Elite"/>
              <a:buNone/>
            </a:pPr>
            <a:endParaRPr sz="3200" b="0" i="0" u="none" strike="noStrike" cap="none" dirty="0">
              <a:solidFill>
                <a:schemeClr val="dk1"/>
              </a:solidFill>
              <a:latin typeface="Calibri"/>
              <a:ea typeface="Calibri"/>
              <a:cs typeface="Calibri"/>
              <a:sym typeface="Calibri"/>
            </a:endParaRPr>
          </a:p>
        </p:txBody>
      </p:sp>
      <p:pic>
        <p:nvPicPr>
          <p:cNvPr id="3" name="Picture 2">
            <a:extLst>
              <a:ext uri="{FF2B5EF4-FFF2-40B4-BE49-F238E27FC236}">
                <a16:creationId xmlns:a16="http://schemas.microsoft.com/office/drawing/2014/main" id="{07DA78F7-E195-6A4A-C8D1-5CA063B7D7D3}"/>
              </a:ext>
            </a:extLst>
          </p:cNvPr>
          <p:cNvPicPr>
            <a:picLocks noChangeAspect="1"/>
          </p:cNvPicPr>
          <p:nvPr/>
        </p:nvPicPr>
        <p:blipFill>
          <a:blip r:embed="rId4"/>
          <a:stretch>
            <a:fillRect/>
          </a:stretch>
        </p:blipFill>
        <p:spPr>
          <a:xfrm>
            <a:off x="409073" y="10515600"/>
            <a:ext cx="6122165" cy="3200399"/>
          </a:xfrm>
          <a:prstGeom prst="rect">
            <a:avLst/>
          </a:prstGeom>
        </p:spPr>
      </p:pic>
      <p:sp>
        <p:nvSpPr>
          <p:cNvPr id="2" name="TextBox 1">
            <a:extLst>
              <a:ext uri="{FF2B5EF4-FFF2-40B4-BE49-F238E27FC236}">
                <a16:creationId xmlns:a16="http://schemas.microsoft.com/office/drawing/2014/main" id="{C0C717BE-3F5A-C897-C79F-4817A59BA98A}"/>
              </a:ext>
            </a:extLst>
          </p:cNvPr>
          <p:cNvSpPr txBox="1"/>
          <p:nvPr/>
        </p:nvSpPr>
        <p:spPr>
          <a:xfrm rot="16200000">
            <a:off x="20979305" y="10053750"/>
            <a:ext cx="6144768" cy="461665"/>
          </a:xfrm>
          <a:prstGeom prst="rect">
            <a:avLst/>
          </a:prstGeom>
          <a:noFill/>
        </p:spPr>
        <p:txBody>
          <a:bodyPr wrap="square" rtlCol="0">
            <a:spAutoFit/>
          </a:bodyPr>
          <a:lstStyle/>
          <a:p>
            <a:r>
              <a:rPr lang="en-US" sz="2400" b="1" dirty="0">
                <a:solidFill>
                  <a:srgbClr val="FF0000"/>
                </a:solidFill>
              </a:rPr>
              <a:t>Olumide Balogun         +</a:t>
            </a:r>
            <a:r>
              <a:rPr lang="en-US" sz="2200" b="1" dirty="0">
                <a:solidFill>
                  <a:srgbClr val="FF0000"/>
                </a:solidFill>
              </a:rPr>
              <a:t>234-8065060691</a:t>
            </a:r>
            <a:r>
              <a:rPr lang="en-US" sz="2400" b="1" dirty="0">
                <a:solidFill>
                  <a:srgbClr val="FF0000"/>
                </a:solidFill>
              </a:rPr>
              <a:t>  </a:t>
            </a:r>
            <a:endParaRPr lang="en-NG" sz="2400" b="1" dirty="0">
              <a:solidFill>
                <a:srgbClr val="FF00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DFD8CE"/>
        </a:solidFill>
        <a:effectLst/>
      </p:bgPr>
    </p:bg>
    <p:spTree>
      <p:nvGrpSpPr>
        <p:cNvPr id="1" name="Shape 108"/>
        <p:cNvGrpSpPr/>
        <p:nvPr/>
      </p:nvGrpSpPr>
      <p:grpSpPr>
        <a:xfrm>
          <a:off x="0" y="0"/>
          <a:ext cx="0" cy="0"/>
          <a:chOff x="0" y="0"/>
          <a:chExt cx="0" cy="0"/>
        </a:xfrm>
      </p:grpSpPr>
      <p:pic>
        <p:nvPicPr>
          <p:cNvPr id="109" name="Google Shape;109;g2baaed31fd4_0_90" descr=" "/>
          <p:cNvPicPr preferRelativeResize="0"/>
          <p:nvPr/>
        </p:nvPicPr>
        <p:blipFill rotWithShape="1">
          <a:blip r:embed="rId3">
            <a:alphaModFix/>
          </a:blip>
          <a:srcRect/>
          <a:stretch/>
        </p:blipFill>
        <p:spPr>
          <a:xfrm>
            <a:off x="-139717" y="-292100"/>
            <a:ext cx="3086486" cy="2362200"/>
          </a:xfrm>
          <a:prstGeom prst="rect">
            <a:avLst/>
          </a:prstGeom>
          <a:noFill/>
          <a:ln>
            <a:noFill/>
          </a:ln>
        </p:spPr>
      </p:pic>
      <p:pic>
        <p:nvPicPr>
          <p:cNvPr id="110" name="Google Shape;110;g2baaed31fd4_0_90" descr=" "/>
          <p:cNvPicPr preferRelativeResize="0"/>
          <p:nvPr/>
        </p:nvPicPr>
        <p:blipFill rotWithShape="1">
          <a:blip r:embed="rId4">
            <a:alphaModFix/>
          </a:blip>
          <a:srcRect/>
          <a:stretch/>
        </p:blipFill>
        <p:spPr>
          <a:xfrm>
            <a:off x="20216099" y="9950177"/>
            <a:ext cx="3954960" cy="3268104"/>
          </a:xfrm>
          <a:prstGeom prst="rect">
            <a:avLst/>
          </a:prstGeom>
          <a:noFill/>
          <a:ln>
            <a:noFill/>
          </a:ln>
        </p:spPr>
      </p:pic>
      <p:sp>
        <p:nvSpPr>
          <p:cNvPr id="112" name="Google Shape;112;g2baaed31fd4_0_90"/>
          <p:cNvSpPr/>
          <p:nvPr/>
        </p:nvSpPr>
        <p:spPr>
          <a:xfrm>
            <a:off x="23370921" y="10515600"/>
            <a:ext cx="1016100" cy="3200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4" name="Google Shape;114;g2baaed31fd4_0_90" descr=" "/>
          <p:cNvPicPr preferRelativeResize="0"/>
          <p:nvPr/>
        </p:nvPicPr>
        <p:blipFill rotWithShape="1">
          <a:blip r:embed="rId5">
            <a:alphaModFix/>
          </a:blip>
          <a:srcRect/>
          <a:stretch/>
        </p:blipFill>
        <p:spPr>
          <a:xfrm>
            <a:off x="0" y="1"/>
            <a:ext cx="24387048" cy="5141622"/>
          </a:xfrm>
          <a:prstGeom prst="rect">
            <a:avLst/>
          </a:prstGeom>
          <a:noFill/>
          <a:ln>
            <a:noFill/>
          </a:ln>
        </p:spPr>
      </p:pic>
      <p:sp>
        <p:nvSpPr>
          <p:cNvPr id="115" name="Google Shape;115;g2baaed31fd4_0_90"/>
          <p:cNvSpPr/>
          <p:nvPr/>
        </p:nvSpPr>
        <p:spPr>
          <a:xfrm>
            <a:off x="1816327" y="9499600"/>
            <a:ext cx="9907200" cy="2171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g2baaed31fd4_0_90"/>
          <p:cNvSpPr/>
          <p:nvPr/>
        </p:nvSpPr>
        <p:spPr>
          <a:xfrm>
            <a:off x="4081663" y="9499600"/>
            <a:ext cx="7641900" cy="2171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g2baaed31fd4_0_90"/>
          <p:cNvSpPr/>
          <p:nvPr/>
        </p:nvSpPr>
        <p:spPr>
          <a:xfrm>
            <a:off x="4422338" y="6688604"/>
            <a:ext cx="7466309" cy="5800175"/>
          </a:xfrm>
          <a:prstGeom prst="rect">
            <a:avLst/>
          </a:prstGeom>
          <a:noFill/>
          <a:ln>
            <a:noFill/>
          </a:ln>
        </p:spPr>
        <p:txBody>
          <a:bodyPr spcFirstLastPara="1" wrap="square" lIns="0" tIns="0" rIns="0" bIns="0" anchor="t" anchorCtr="0">
            <a:noAutofit/>
          </a:bodyPr>
          <a:lstStyle/>
          <a:p>
            <a:pPr>
              <a:buClr>
                <a:srgbClr val="0E0E0E"/>
              </a:buClr>
              <a:buSzPts val="3200"/>
            </a:pPr>
            <a:r>
              <a:rPr lang="en-US" sz="4000" dirty="0"/>
              <a:t>“</a:t>
            </a:r>
            <a:r>
              <a:rPr lang="en-US" sz="3200" dirty="0">
                <a:solidFill>
                  <a:srgbClr val="0E0E0E"/>
                </a:solidFill>
                <a:latin typeface="+mn-lt"/>
              </a:rPr>
              <a:t>Here’s the deal,” the CEO announced. “Figure out what’s holding us back, Olumide, fix it, and help us hit numbers that’ll have the shareholders dancing.”</a:t>
            </a:r>
          </a:p>
          <a:p>
            <a:pPr>
              <a:buClr>
                <a:srgbClr val="0E0E0E"/>
              </a:buClr>
              <a:buSzPts val="3200"/>
            </a:pPr>
            <a:endParaRPr lang="en-US" sz="3200" dirty="0">
              <a:solidFill>
                <a:srgbClr val="0E0E0E"/>
              </a:solidFill>
              <a:latin typeface="+mn-lt"/>
            </a:endParaRPr>
          </a:p>
          <a:p>
            <a:pPr>
              <a:buClr>
                <a:srgbClr val="0E0E0E"/>
              </a:buClr>
              <a:buSzPts val="3200"/>
            </a:pPr>
            <a:r>
              <a:rPr lang="en-US" sz="3200" dirty="0">
                <a:solidFill>
                  <a:srgbClr val="0E0E0E"/>
                </a:solidFill>
                <a:latin typeface="+mn-lt"/>
              </a:rPr>
              <a:t>Olumide’s eyes sparkled. This wasn’t just another assignment—it was a mission. Dubbed ‘</a:t>
            </a:r>
            <a:r>
              <a:rPr lang="en-US" sz="3200" b="1" dirty="0">
                <a:solidFill>
                  <a:srgbClr val="0E0E0E"/>
                </a:solidFill>
                <a:latin typeface="+mn-lt"/>
              </a:rPr>
              <a:t>Turning Data Into Dollars</a:t>
            </a:r>
            <a:r>
              <a:rPr lang="en-US" sz="3200" dirty="0">
                <a:solidFill>
                  <a:srgbClr val="0E0E0E"/>
                </a:solidFill>
                <a:latin typeface="+mn-lt"/>
              </a:rPr>
              <a:t>,’ the task was to uncover insights, craft strategies, and lead the company out of its slump and into a future of growth.</a:t>
            </a:r>
          </a:p>
          <a:p>
            <a:pPr marL="0" marR="0" lvl="0" indent="0" algn="l" rtl="0">
              <a:spcBef>
                <a:spcPts val="0"/>
              </a:spcBef>
              <a:spcAft>
                <a:spcPts val="0"/>
              </a:spcAft>
              <a:buClr>
                <a:srgbClr val="0E0E0E"/>
              </a:buClr>
              <a:buSzPts val="3200"/>
              <a:buFont typeface="Special Elite"/>
              <a:buNone/>
            </a:pPr>
            <a:endParaRPr lang="en-US" sz="3200" b="0" i="0" u="none" strike="noStrike" cap="none" dirty="0">
              <a:solidFill>
                <a:schemeClr val="dk1"/>
              </a:solidFill>
              <a:latin typeface="Calibri"/>
              <a:ea typeface="Calibri"/>
              <a:cs typeface="Calibri"/>
              <a:sym typeface="Calibri"/>
            </a:endParaRPr>
          </a:p>
        </p:txBody>
      </p:sp>
      <p:sp>
        <p:nvSpPr>
          <p:cNvPr id="124" name="Google Shape;124;g2baaed31fd4_0_90"/>
          <p:cNvSpPr/>
          <p:nvPr/>
        </p:nvSpPr>
        <p:spPr>
          <a:xfrm>
            <a:off x="15703071" y="8061369"/>
            <a:ext cx="8175900" cy="3112852"/>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E0E0E"/>
              </a:buClr>
              <a:buSzPts val="3200"/>
              <a:buFont typeface="Special Elite"/>
              <a:buNone/>
            </a:pPr>
            <a:r>
              <a:rPr lang="en-US" sz="3200" dirty="0">
                <a:solidFill>
                  <a:srgbClr val="0E0E0E"/>
                </a:solidFill>
                <a:latin typeface="+mn-lt"/>
              </a:rPr>
              <a:t>The stakes? Sky-high. The timeline? Tight. The data? A tangled mess. Enter the heroic montage of late-night coding sessions, Afrobeat-fueled brainstorming, and enough Excel sheets to make even the most seasoned analyst lose sleep</a:t>
            </a:r>
            <a:r>
              <a:rPr lang="en-US" sz="3200" dirty="0">
                <a:solidFill>
                  <a:srgbClr val="0E0E0E"/>
                </a:solidFill>
                <a:latin typeface="Arial Rounded MT Bold" panose="020F0704030504030204" pitchFamily="34" charset="0"/>
              </a:rPr>
              <a:t>.</a:t>
            </a:r>
            <a:endParaRPr sz="3200" dirty="0">
              <a:solidFill>
                <a:srgbClr val="0E0E0E"/>
              </a:solidFill>
              <a:latin typeface="Arial Rounded MT Bold" panose="020F0704030504030204" pitchFamily="34" charset="0"/>
              <a:sym typeface="Calibri"/>
            </a:endParaRPr>
          </a:p>
        </p:txBody>
      </p:sp>
      <p:pic>
        <p:nvPicPr>
          <p:cNvPr id="3" name="Picture 2">
            <a:extLst>
              <a:ext uri="{FF2B5EF4-FFF2-40B4-BE49-F238E27FC236}">
                <a16:creationId xmlns:a16="http://schemas.microsoft.com/office/drawing/2014/main" id="{255E12CB-9A59-B93A-3D17-4AB5045100C4}"/>
              </a:ext>
            </a:extLst>
          </p:cNvPr>
          <p:cNvPicPr>
            <a:picLocks noChangeAspect="1"/>
          </p:cNvPicPr>
          <p:nvPr/>
        </p:nvPicPr>
        <p:blipFill>
          <a:blip r:embed="rId6">
            <a:duotone>
              <a:prstClr val="black"/>
              <a:srgbClr val="FF0000">
                <a:tint val="45000"/>
                <a:satMod val="400000"/>
              </a:srgbClr>
            </a:duotone>
          </a:blip>
          <a:stretch>
            <a:fillRect/>
          </a:stretch>
        </p:blipFill>
        <p:spPr>
          <a:xfrm>
            <a:off x="490399" y="8906902"/>
            <a:ext cx="2952824" cy="3357096"/>
          </a:xfrm>
          <a:prstGeom prst="rect">
            <a:avLst/>
          </a:prstGeom>
        </p:spPr>
      </p:pic>
      <p:pic>
        <p:nvPicPr>
          <p:cNvPr id="5" name="Picture 4">
            <a:extLst>
              <a:ext uri="{FF2B5EF4-FFF2-40B4-BE49-F238E27FC236}">
                <a16:creationId xmlns:a16="http://schemas.microsoft.com/office/drawing/2014/main" id="{A5C9F123-A1F1-A7C4-DAEB-264E657752C9}"/>
              </a:ext>
            </a:extLst>
          </p:cNvPr>
          <p:cNvPicPr>
            <a:picLocks noChangeAspect="1"/>
          </p:cNvPicPr>
          <p:nvPr/>
        </p:nvPicPr>
        <p:blipFill>
          <a:blip r:embed="rId7"/>
          <a:stretch>
            <a:fillRect/>
          </a:stretch>
        </p:blipFill>
        <p:spPr>
          <a:xfrm>
            <a:off x="12676184" y="8197850"/>
            <a:ext cx="2734799" cy="2171700"/>
          </a:xfrm>
          <a:prstGeom prst="rect">
            <a:avLst/>
          </a:prstGeom>
        </p:spPr>
      </p:pic>
      <p:sp>
        <p:nvSpPr>
          <p:cNvPr id="6" name="Google Shape;149;g2baaed31fd4_0_110">
            <a:extLst>
              <a:ext uri="{FF2B5EF4-FFF2-40B4-BE49-F238E27FC236}">
                <a16:creationId xmlns:a16="http://schemas.microsoft.com/office/drawing/2014/main" id="{02D876C9-427E-A255-4770-D928196F06F0}"/>
              </a:ext>
            </a:extLst>
          </p:cNvPr>
          <p:cNvSpPr/>
          <p:nvPr/>
        </p:nvSpPr>
        <p:spPr>
          <a:xfrm>
            <a:off x="4887568" y="5245562"/>
            <a:ext cx="5387399" cy="95250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E0E0E"/>
              </a:buClr>
              <a:buSzPts val="4800"/>
              <a:buFont typeface="Patua One"/>
              <a:buNone/>
            </a:pPr>
            <a:r>
              <a:rPr lang="en-US" sz="4800" dirty="0">
                <a:solidFill>
                  <a:srgbClr val="0E0E0E"/>
                </a:solidFill>
                <a:latin typeface="Patua One"/>
              </a:rPr>
              <a:t>The Call to Action</a:t>
            </a:r>
            <a:endParaRPr sz="4800" dirty="0">
              <a:solidFill>
                <a:srgbClr val="0E0E0E"/>
              </a:solidFill>
              <a:latin typeface="Patua One"/>
              <a:sym typeface="Calibri"/>
            </a:endParaRPr>
          </a:p>
        </p:txBody>
      </p:sp>
      <p:pic>
        <p:nvPicPr>
          <p:cNvPr id="111" name="Google Shape;111;g2baaed31fd4_0_90" descr=" "/>
          <p:cNvPicPr preferRelativeResize="0"/>
          <p:nvPr/>
        </p:nvPicPr>
        <p:blipFill rotWithShape="1">
          <a:blip r:embed="rId8">
            <a:alphaModFix/>
          </a:blip>
          <a:srcRect/>
          <a:stretch/>
        </p:blipFill>
        <p:spPr>
          <a:xfrm>
            <a:off x="-2730841" y="4432300"/>
            <a:ext cx="5194949" cy="4851400"/>
          </a:xfrm>
          <a:prstGeom prst="rect">
            <a:avLst/>
          </a:prstGeom>
          <a:noFill/>
          <a:ln>
            <a:noFill/>
          </a:ln>
        </p:spPr>
      </p:pic>
      <p:sp>
        <p:nvSpPr>
          <p:cNvPr id="2" name="TextBox 1">
            <a:extLst>
              <a:ext uri="{FF2B5EF4-FFF2-40B4-BE49-F238E27FC236}">
                <a16:creationId xmlns:a16="http://schemas.microsoft.com/office/drawing/2014/main" id="{448BEB1A-CD50-A341-479C-99EAD33255B1}"/>
              </a:ext>
            </a:extLst>
          </p:cNvPr>
          <p:cNvSpPr txBox="1"/>
          <p:nvPr/>
        </p:nvSpPr>
        <p:spPr>
          <a:xfrm rot="16200000">
            <a:off x="20979305" y="10053750"/>
            <a:ext cx="6144768" cy="461665"/>
          </a:xfrm>
          <a:prstGeom prst="rect">
            <a:avLst/>
          </a:prstGeom>
          <a:noFill/>
        </p:spPr>
        <p:txBody>
          <a:bodyPr wrap="square" rtlCol="0">
            <a:spAutoFit/>
          </a:bodyPr>
          <a:lstStyle/>
          <a:p>
            <a:r>
              <a:rPr lang="en-US" sz="2400" b="1" dirty="0">
                <a:solidFill>
                  <a:srgbClr val="FF0000"/>
                </a:solidFill>
              </a:rPr>
              <a:t>Olumide Balogun         +</a:t>
            </a:r>
            <a:r>
              <a:rPr lang="en-US" sz="2200" b="1" dirty="0">
                <a:solidFill>
                  <a:srgbClr val="FF0000"/>
                </a:solidFill>
              </a:rPr>
              <a:t>234-8065060691</a:t>
            </a:r>
            <a:r>
              <a:rPr lang="en-US" sz="2400" b="1" dirty="0">
                <a:solidFill>
                  <a:srgbClr val="FF0000"/>
                </a:solidFill>
              </a:rPr>
              <a:t>  </a:t>
            </a:r>
            <a:endParaRPr lang="en-NG" sz="2400" b="1" dirty="0">
              <a:solidFill>
                <a:srgbClr val="FF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DFD8CE"/>
        </a:solidFill>
        <a:effectLst/>
      </p:bgPr>
    </p:bg>
    <p:spTree>
      <p:nvGrpSpPr>
        <p:cNvPr id="1" name="Shape 129"/>
        <p:cNvGrpSpPr/>
        <p:nvPr/>
      </p:nvGrpSpPr>
      <p:grpSpPr>
        <a:xfrm>
          <a:off x="0" y="0"/>
          <a:ext cx="0" cy="0"/>
          <a:chOff x="0" y="0"/>
          <a:chExt cx="0" cy="0"/>
        </a:xfrm>
      </p:grpSpPr>
      <p:pic>
        <p:nvPicPr>
          <p:cNvPr id="131" name="Google Shape;131;g2baaed31fd4_0_110" descr=" "/>
          <p:cNvPicPr preferRelativeResize="0"/>
          <p:nvPr/>
        </p:nvPicPr>
        <p:blipFill rotWithShape="1">
          <a:blip r:embed="rId3">
            <a:alphaModFix/>
          </a:blip>
          <a:srcRect/>
          <a:stretch/>
        </p:blipFill>
        <p:spPr>
          <a:xfrm>
            <a:off x="20642" y="11873564"/>
            <a:ext cx="3483713" cy="934225"/>
          </a:xfrm>
          <a:prstGeom prst="rect">
            <a:avLst/>
          </a:prstGeom>
          <a:noFill/>
          <a:ln>
            <a:noFill/>
          </a:ln>
        </p:spPr>
      </p:pic>
      <p:pic>
        <p:nvPicPr>
          <p:cNvPr id="132" name="Google Shape;132;g2baaed31fd4_0_110" descr=" "/>
          <p:cNvPicPr preferRelativeResize="0"/>
          <p:nvPr/>
        </p:nvPicPr>
        <p:blipFill rotWithShape="1">
          <a:blip r:embed="rId4">
            <a:alphaModFix/>
          </a:blip>
          <a:srcRect/>
          <a:stretch/>
        </p:blipFill>
        <p:spPr>
          <a:xfrm>
            <a:off x="20728991" y="8559800"/>
            <a:ext cx="7328816" cy="5753100"/>
          </a:xfrm>
          <a:prstGeom prst="rect">
            <a:avLst/>
          </a:prstGeom>
          <a:noFill/>
          <a:ln>
            <a:noFill/>
          </a:ln>
        </p:spPr>
      </p:pic>
      <p:sp>
        <p:nvSpPr>
          <p:cNvPr id="133" name="Google Shape;133;g2baaed31fd4_0_110"/>
          <p:cNvSpPr/>
          <p:nvPr/>
        </p:nvSpPr>
        <p:spPr>
          <a:xfrm>
            <a:off x="23370921" y="10515600"/>
            <a:ext cx="1016100" cy="3200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g2baaed31fd4_0_110"/>
          <p:cNvSpPr/>
          <p:nvPr/>
        </p:nvSpPr>
        <p:spPr>
          <a:xfrm>
            <a:off x="914514" y="3492500"/>
            <a:ext cx="4813800" cy="749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g2baaed31fd4_0_110"/>
          <p:cNvSpPr/>
          <p:nvPr/>
        </p:nvSpPr>
        <p:spPr>
          <a:xfrm>
            <a:off x="637384" y="4055468"/>
            <a:ext cx="5011331" cy="1000270"/>
          </a:xfrm>
          <a:prstGeom prst="rect">
            <a:avLst/>
          </a:prstGeom>
          <a:noFill/>
          <a:ln>
            <a:noFill/>
          </a:ln>
        </p:spPr>
        <p:txBody>
          <a:bodyPr spcFirstLastPara="1" wrap="square" lIns="0" tIns="0" rIns="0" bIns="0" anchor="t" anchorCtr="0">
            <a:noAutofit/>
          </a:bodyPr>
          <a:lstStyle/>
          <a:p>
            <a:pPr>
              <a:buClr>
                <a:srgbClr val="0E0E0E"/>
              </a:buClr>
              <a:buSzPts val="4800"/>
            </a:pPr>
            <a:r>
              <a:rPr lang="en-US" sz="4800" b="0" i="0" u="none" strike="noStrike" cap="none" dirty="0">
                <a:solidFill>
                  <a:srgbClr val="0E0E0E"/>
                </a:solidFill>
                <a:latin typeface="Patua One"/>
                <a:ea typeface="Patua One"/>
                <a:cs typeface="Patua One"/>
                <a:sym typeface="Patua One"/>
              </a:rPr>
              <a:t> </a:t>
            </a:r>
            <a:r>
              <a:rPr lang="en-US" sz="4800" dirty="0">
                <a:solidFill>
                  <a:srgbClr val="0E0E0E"/>
                </a:solidFill>
                <a:latin typeface="Patua One"/>
              </a:rPr>
              <a:t>The Data Frontier</a:t>
            </a:r>
            <a:endParaRPr lang="en-US" sz="4800" dirty="0">
              <a:solidFill>
                <a:srgbClr val="0E0E0E"/>
              </a:solidFill>
              <a:latin typeface="Patua One"/>
              <a:sym typeface="Calibri"/>
            </a:endParaRPr>
          </a:p>
          <a:p>
            <a:pPr marL="0" marR="0" lvl="0" indent="0" algn="l" rtl="0">
              <a:spcBef>
                <a:spcPts val="0"/>
              </a:spcBef>
              <a:spcAft>
                <a:spcPts val="0"/>
              </a:spcAft>
              <a:buClr>
                <a:srgbClr val="0E0E0E"/>
              </a:buClr>
              <a:buSzPts val="4800"/>
              <a:buFont typeface="Patua One"/>
              <a:buNone/>
            </a:pPr>
            <a:endParaRPr sz="4800" b="0" i="0" u="none" strike="noStrike" cap="none" dirty="0">
              <a:solidFill>
                <a:schemeClr val="dk1"/>
              </a:solidFill>
              <a:latin typeface="Calibri"/>
              <a:ea typeface="Calibri"/>
              <a:cs typeface="Calibri"/>
              <a:sym typeface="Calibri"/>
            </a:endParaRPr>
          </a:p>
        </p:txBody>
      </p:sp>
      <p:sp>
        <p:nvSpPr>
          <p:cNvPr id="139" name="Google Shape;139;g2baaed31fd4_0_110"/>
          <p:cNvSpPr/>
          <p:nvPr/>
        </p:nvSpPr>
        <p:spPr>
          <a:xfrm>
            <a:off x="863835" y="7050377"/>
            <a:ext cx="6067895" cy="4276988"/>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E0E0E"/>
              </a:buClr>
              <a:buSzPts val="3200"/>
              <a:buFont typeface="Special Elite"/>
              <a:buNone/>
            </a:pPr>
            <a:r>
              <a:rPr lang="en-US" sz="3200" dirty="0">
                <a:solidFill>
                  <a:srgbClr val="0E0E0E"/>
                </a:solidFill>
                <a:latin typeface="+mn-lt"/>
              </a:rPr>
              <a:t>The deeper Olumide dug, the messier things became. Missing values, duplicates, and typos danced like gremlins in the dataset. Cleaning it was like untangling holiday lights—tedious, frustrating, but absolutely necessary.</a:t>
            </a:r>
            <a:endParaRPr sz="3200" dirty="0">
              <a:solidFill>
                <a:srgbClr val="0E0E0E"/>
              </a:solidFill>
              <a:latin typeface="+mn-lt"/>
              <a:sym typeface="Calibri"/>
            </a:endParaRPr>
          </a:p>
        </p:txBody>
      </p:sp>
      <p:sp>
        <p:nvSpPr>
          <p:cNvPr id="141" name="Google Shape;141;g2baaed31fd4_0_110"/>
          <p:cNvSpPr/>
          <p:nvPr/>
        </p:nvSpPr>
        <p:spPr>
          <a:xfrm>
            <a:off x="15826178" y="3492500"/>
            <a:ext cx="7023900" cy="8763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g2baaed31fd4_0_110"/>
          <p:cNvSpPr/>
          <p:nvPr/>
        </p:nvSpPr>
        <p:spPr>
          <a:xfrm>
            <a:off x="15826178" y="3492500"/>
            <a:ext cx="4813800" cy="749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g2baaed31fd4_0_110"/>
          <p:cNvSpPr/>
          <p:nvPr/>
        </p:nvSpPr>
        <p:spPr>
          <a:xfrm>
            <a:off x="8560997" y="5743310"/>
            <a:ext cx="7733935" cy="7472645"/>
          </a:xfrm>
          <a:prstGeom prst="rect">
            <a:avLst/>
          </a:prstGeom>
          <a:noFill/>
          <a:ln>
            <a:noFill/>
          </a:ln>
        </p:spPr>
        <p:txBody>
          <a:bodyPr spcFirstLastPara="1" wrap="square" lIns="0" tIns="0" rIns="0" bIns="0" anchor="t" anchorCtr="0">
            <a:noAutofit/>
          </a:bodyPr>
          <a:lstStyle/>
          <a:p>
            <a:pPr>
              <a:buClr>
                <a:srgbClr val="0E0E0E"/>
              </a:buClr>
              <a:buSzPts val="3200"/>
            </a:pPr>
            <a:r>
              <a:rPr lang="en-US" sz="3200" b="1" dirty="0">
                <a:solidFill>
                  <a:srgbClr val="0E0E0E"/>
                </a:solidFill>
                <a:latin typeface="+mn-lt"/>
              </a:rPr>
              <a:t>Patterns began to emerge:</a:t>
            </a:r>
          </a:p>
          <a:p>
            <a:pPr>
              <a:buClr>
                <a:srgbClr val="0E0E0E"/>
              </a:buClr>
              <a:buSzPts val="3200"/>
            </a:pPr>
            <a:endParaRPr lang="en-US" sz="3200" b="1" dirty="0">
              <a:solidFill>
                <a:srgbClr val="0E0E0E"/>
              </a:solidFill>
              <a:latin typeface="+mn-lt"/>
            </a:endParaRPr>
          </a:p>
          <a:p>
            <a:pPr marL="457200" indent="-457200">
              <a:buClr>
                <a:srgbClr val="0E0E0E"/>
              </a:buClr>
              <a:buSzPts val="3200"/>
              <a:buFont typeface="Wingdings" panose="05000000000000000000" pitchFamily="2" charset="2"/>
              <a:buChar char="§"/>
            </a:pPr>
            <a:r>
              <a:rPr lang="en-US" sz="3200" dirty="0">
                <a:solidFill>
                  <a:srgbClr val="0E0E0E"/>
                </a:solidFill>
                <a:latin typeface="+mn-lt"/>
              </a:rPr>
              <a:t>2023 was a breakout year, with $767.37M in sales and $98.08M in profits. But 2021? A cautionary tale of slumping sales, supply chain woes, and fierce competition.</a:t>
            </a:r>
          </a:p>
          <a:p>
            <a:pPr>
              <a:buClr>
                <a:srgbClr val="0E0E0E"/>
              </a:buClr>
              <a:buSzPts val="3200"/>
            </a:pPr>
            <a:endParaRPr lang="en-US" sz="3200" dirty="0">
              <a:solidFill>
                <a:srgbClr val="0E0E0E"/>
              </a:solidFill>
              <a:latin typeface="+mn-lt"/>
            </a:endParaRPr>
          </a:p>
          <a:p>
            <a:pPr marL="457200" indent="-457200">
              <a:buClr>
                <a:srgbClr val="0E0E0E"/>
              </a:buClr>
              <a:buSzPts val="3200"/>
              <a:buFont typeface="Wingdings" panose="05000000000000000000" pitchFamily="2" charset="2"/>
              <a:buChar char="§"/>
            </a:pPr>
            <a:r>
              <a:rPr lang="en-US" sz="3200" dirty="0">
                <a:solidFill>
                  <a:srgbClr val="0E0E0E"/>
                </a:solidFill>
                <a:latin typeface="+mn-lt"/>
              </a:rPr>
              <a:t>The West region was the star, raking in $778.3M, while the South struggled with $411.2M.</a:t>
            </a:r>
          </a:p>
          <a:p>
            <a:pPr marL="457200" indent="-457200">
              <a:buClr>
                <a:srgbClr val="0E0E0E"/>
              </a:buClr>
              <a:buSzPts val="3200"/>
              <a:buFont typeface="Wingdings" panose="05000000000000000000" pitchFamily="2" charset="2"/>
              <a:buChar char="§"/>
            </a:pPr>
            <a:endParaRPr lang="en-US" sz="3200" dirty="0">
              <a:solidFill>
                <a:srgbClr val="0E0E0E"/>
              </a:solidFill>
              <a:latin typeface="+mn-lt"/>
            </a:endParaRPr>
          </a:p>
          <a:p>
            <a:pPr marL="457200" indent="-457200">
              <a:buClr>
                <a:srgbClr val="0E0E0E"/>
              </a:buClr>
              <a:buSzPts val="3200"/>
              <a:buFont typeface="Wingdings" panose="05000000000000000000" pitchFamily="2" charset="2"/>
              <a:buChar char="§"/>
            </a:pPr>
            <a:r>
              <a:rPr lang="en-US" sz="3200" dirty="0">
                <a:solidFill>
                  <a:srgbClr val="0E0E0E"/>
                </a:solidFill>
                <a:latin typeface="+mn-lt"/>
              </a:rPr>
              <a:t>Phones and chairs were top performers, but art supplies barely earned a seat at the sales table.</a:t>
            </a:r>
          </a:p>
          <a:p>
            <a:pPr marL="0" marR="0" lvl="0" indent="0" algn="l" rtl="0">
              <a:spcBef>
                <a:spcPts val="0"/>
              </a:spcBef>
              <a:spcAft>
                <a:spcPts val="0"/>
              </a:spcAft>
              <a:buClr>
                <a:srgbClr val="0E0E0E"/>
              </a:buClr>
              <a:buSzPts val="3200"/>
              <a:buFont typeface="Special Elite"/>
              <a:buNone/>
            </a:pPr>
            <a:endParaRPr sz="3200" b="0" i="0" u="none" strike="noStrike" cap="none" dirty="0">
              <a:solidFill>
                <a:schemeClr val="dk1"/>
              </a:solidFill>
              <a:latin typeface="Calibri"/>
              <a:ea typeface="Calibri"/>
              <a:cs typeface="Calibri"/>
              <a:sym typeface="Calibri"/>
            </a:endParaRPr>
          </a:p>
        </p:txBody>
      </p:sp>
      <p:pic>
        <p:nvPicPr>
          <p:cNvPr id="146" name="Google Shape;146;g2baaed31fd4_0_110" descr=" "/>
          <p:cNvPicPr preferRelativeResize="0"/>
          <p:nvPr/>
        </p:nvPicPr>
        <p:blipFill rotWithShape="1">
          <a:blip r:embed="rId5">
            <a:alphaModFix/>
          </a:blip>
          <a:srcRect/>
          <a:stretch/>
        </p:blipFill>
        <p:spPr>
          <a:xfrm>
            <a:off x="20642" y="-29867"/>
            <a:ext cx="24366533" cy="3725568"/>
          </a:xfrm>
          <a:prstGeom prst="rect">
            <a:avLst/>
          </a:prstGeom>
          <a:noFill/>
          <a:ln>
            <a:noFill/>
          </a:ln>
        </p:spPr>
      </p:pic>
      <p:sp>
        <p:nvSpPr>
          <p:cNvPr id="147" name="Google Shape;147;g2baaed31fd4_0_110"/>
          <p:cNvSpPr/>
          <p:nvPr/>
        </p:nvSpPr>
        <p:spPr>
          <a:xfrm>
            <a:off x="8370346" y="1498600"/>
            <a:ext cx="7023900" cy="8763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g2baaed31fd4_0_110"/>
          <p:cNvSpPr/>
          <p:nvPr/>
        </p:nvSpPr>
        <p:spPr>
          <a:xfrm>
            <a:off x="8370346" y="1498600"/>
            <a:ext cx="4115400" cy="749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g2baaed31fd4_0_110"/>
          <p:cNvSpPr/>
          <p:nvPr/>
        </p:nvSpPr>
        <p:spPr>
          <a:xfrm>
            <a:off x="8370346" y="2857500"/>
            <a:ext cx="7023900" cy="1625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0" name="Google Shape;130;g2baaed31fd4_0_110" descr=" "/>
          <p:cNvPicPr preferRelativeResize="0"/>
          <p:nvPr/>
        </p:nvPicPr>
        <p:blipFill rotWithShape="1">
          <a:blip r:embed="rId6">
            <a:alphaModFix/>
          </a:blip>
          <a:srcRect/>
          <a:stretch/>
        </p:blipFill>
        <p:spPr>
          <a:xfrm>
            <a:off x="19452487" y="538144"/>
            <a:ext cx="5046304" cy="3277704"/>
          </a:xfrm>
          <a:prstGeom prst="rect">
            <a:avLst/>
          </a:prstGeom>
          <a:noFill/>
          <a:ln>
            <a:noFill/>
          </a:ln>
        </p:spPr>
      </p:pic>
      <p:sp>
        <p:nvSpPr>
          <p:cNvPr id="4" name="Google Shape;139;g2baaed31fd4_0_110">
            <a:extLst>
              <a:ext uri="{FF2B5EF4-FFF2-40B4-BE49-F238E27FC236}">
                <a16:creationId xmlns:a16="http://schemas.microsoft.com/office/drawing/2014/main" id="{3B77531F-DA78-6904-7580-F6D37C365CB2}"/>
              </a:ext>
            </a:extLst>
          </p:cNvPr>
          <p:cNvSpPr/>
          <p:nvPr/>
        </p:nvSpPr>
        <p:spPr>
          <a:xfrm>
            <a:off x="17811076" y="7095594"/>
            <a:ext cx="6067895" cy="3787778"/>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E0E0E"/>
              </a:buClr>
              <a:buSzPts val="3200"/>
              <a:buFont typeface="Special Elite"/>
              <a:buNone/>
            </a:pPr>
            <a:r>
              <a:rPr lang="en-US" sz="3200" dirty="0">
                <a:solidFill>
                  <a:srgbClr val="0E0E0E"/>
                </a:solidFill>
                <a:latin typeface="+mn-lt"/>
              </a:rPr>
              <a:t>Despite these revelations, questions lingered: Why was the South underperforming? Could forecasting uncover hidden opportunities? And what was up with customers pairing wall clocks and VoIP phones?</a:t>
            </a:r>
            <a:endParaRPr sz="3200" dirty="0">
              <a:solidFill>
                <a:srgbClr val="0E0E0E"/>
              </a:solidFill>
              <a:latin typeface="+mn-lt"/>
              <a:sym typeface="Calibri"/>
            </a:endParaRPr>
          </a:p>
        </p:txBody>
      </p:sp>
      <p:sp>
        <p:nvSpPr>
          <p:cNvPr id="2" name="TextBox 1">
            <a:extLst>
              <a:ext uri="{FF2B5EF4-FFF2-40B4-BE49-F238E27FC236}">
                <a16:creationId xmlns:a16="http://schemas.microsoft.com/office/drawing/2014/main" id="{A9CF5406-9E07-350E-7D34-ADC6ED77B95D}"/>
              </a:ext>
            </a:extLst>
          </p:cNvPr>
          <p:cNvSpPr txBox="1"/>
          <p:nvPr/>
        </p:nvSpPr>
        <p:spPr>
          <a:xfrm rot="16200000">
            <a:off x="20979305" y="10053750"/>
            <a:ext cx="6144768" cy="461665"/>
          </a:xfrm>
          <a:prstGeom prst="rect">
            <a:avLst/>
          </a:prstGeom>
          <a:noFill/>
        </p:spPr>
        <p:txBody>
          <a:bodyPr wrap="square" rtlCol="0">
            <a:spAutoFit/>
          </a:bodyPr>
          <a:lstStyle/>
          <a:p>
            <a:r>
              <a:rPr lang="en-US" sz="2400" b="1" dirty="0">
                <a:solidFill>
                  <a:srgbClr val="FF0000"/>
                </a:solidFill>
              </a:rPr>
              <a:t>Olumide Balogun         +</a:t>
            </a:r>
            <a:r>
              <a:rPr lang="en-US" sz="2200" b="1" dirty="0">
                <a:solidFill>
                  <a:srgbClr val="FF0000"/>
                </a:solidFill>
              </a:rPr>
              <a:t>234-8065060691</a:t>
            </a:r>
            <a:r>
              <a:rPr lang="en-US" sz="2400" b="1" dirty="0">
                <a:solidFill>
                  <a:srgbClr val="FF0000"/>
                </a:solidFill>
              </a:rPr>
              <a:t>  </a:t>
            </a:r>
            <a:endParaRPr lang="en-NG" sz="2400" b="1" dirty="0">
              <a:solidFill>
                <a:srgbClr val="FF0000"/>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DFD8CE"/>
        </a:solidFill>
        <a:effectLst/>
      </p:bgPr>
    </p:bg>
    <p:spTree>
      <p:nvGrpSpPr>
        <p:cNvPr id="1" name="Shape 157"/>
        <p:cNvGrpSpPr/>
        <p:nvPr/>
      </p:nvGrpSpPr>
      <p:grpSpPr>
        <a:xfrm>
          <a:off x="0" y="0"/>
          <a:ext cx="0" cy="0"/>
          <a:chOff x="0" y="0"/>
          <a:chExt cx="0" cy="0"/>
        </a:xfrm>
      </p:grpSpPr>
      <p:pic>
        <p:nvPicPr>
          <p:cNvPr id="158" name="Google Shape;158;g2baaed31fd4_0_137" descr=" "/>
          <p:cNvPicPr preferRelativeResize="0"/>
          <p:nvPr/>
        </p:nvPicPr>
        <p:blipFill rotWithShape="1">
          <a:blip r:embed="rId3">
            <a:alphaModFix/>
          </a:blip>
          <a:srcRect/>
          <a:stretch/>
        </p:blipFill>
        <p:spPr>
          <a:xfrm>
            <a:off x="1016127" y="863600"/>
            <a:ext cx="9081635" cy="1320800"/>
          </a:xfrm>
          <a:prstGeom prst="rect">
            <a:avLst/>
          </a:prstGeom>
          <a:noFill/>
          <a:ln>
            <a:noFill/>
          </a:ln>
        </p:spPr>
      </p:pic>
      <p:pic>
        <p:nvPicPr>
          <p:cNvPr id="159" name="Google Shape;159;g2baaed31fd4_0_137" descr=" "/>
          <p:cNvPicPr preferRelativeResize="0"/>
          <p:nvPr/>
        </p:nvPicPr>
        <p:blipFill rotWithShape="1">
          <a:blip r:embed="rId4">
            <a:alphaModFix/>
          </a:blip>
          <a:srcRect/>
          <a:stretch/>
        </p:blipFill>
        <p:spPr>
          <a:xfrm>
            <a:off x="676488" y="10707458"/>
            <a:ext cx="7029122" cy="6715863"/>
          </a:xfrm>
          <a:prstGeom prst="rect">
            <a:avLst/>
          </a:prstGeom>
          <a:noFill/>
          <a:ln>
            <a:noFill/>
          </a:ln>
        </p:spPr>
      </p:pic>
      <p:pic>
        <p:nvPicPr>
          <p:cNvPr id="160" name="Google Shape;160;g2baaed31fd4_0_137" descr=" "/>
          <p:cNvPicPr preferRelativeResize="0"/>
          <p:nvPr/>
        </p:nvPicPr>
        <p:blipFill rotWithShape="1">
          <a:blip r:embed="rId5">
            <a:alphaModFix/>
          </a:blip>
          <a:srcRect/>
          <a:stretch/>
        </p:blipFill>
        <p:spPr>
          <a:xfrm>
            <a:off x="787625" y="-312821"/>
            <a:ext cx="22583296" cy="14028821"/>
          </a:xfrm>
          <a:prstGeom prst="rect">
            <a:avLst/>
          </a:prstGeom>
          <a:noFill/>
          <a:ln>
            <a:noFill/>
          </a:ln>
        </p:spPr>
      </p:pic>
      <p:pic>
        <p:nvPicPr>
          <p:cNvPr id="161" name="Google Shape;161;g2baaed31fd4_0_137" descr=" "/>
          <p:cNvPicPr preferRelativeResize="0"/>
          <p:nvPr/>
        </p:nvPicPr>
        <p:blipFill rotWithShape="1">
          <a:blip r:embed="rId6">
            <a:alphaModFix/>
          </a:blip>
          <a:srcRect/>
          <a:stretch/>
        </p:blipFill>
        <p:spPr>
          <a:xfrm>
            <a:off x="13717715" y="12115800"/>
            <a:ext cx="9881835" cy="1143000"/>
          </a:xfrm>
          <a:prstGeom prst="rect">
            <a:avLst/>
          </a:prstGeom>
          <a:noFill/>
          <a:ln>
            <a:noFill/>
          </a:ln>
        </p:spPr>
      </p:pic>
      <p:sp>
        <p:nvSpPr>
          <p:cNvPr id="162" name="Google Shape;162;g2baaed31fd4_0_137"/>
          <p:cNvSpPr/>
          <p:nvPr/>
        </p:nvSpPr>
        <p:spPr>
          <a:xfrm>
            <a:off x="23370921" y="10515600"/>
            <a:ext cx="1016100" cy="3200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64" name="Google Shape;164;g2baaed31fd4_0_137" descr=" "/>
          <p:cNvPicPr preferRelativeResize="0"/>
          <p:nvPr/>
        </p:nvPicPr>
        <p:blipFill rotWithShape="1">
          <a:blip r:embed="rId7">
            <a:alphaModFix/>
          </a:blip>
          <a:srcRect/>
          <a:stretch/>
        </p:blipFill>
        <p:spPr>
          <a:xfrm>
            <a:off x="596975" y="1143000"/>
            <a:ext cx="5966698" cy="4437887"/>
          </a:xfrm>
          <a:prstGeom prst="rect">
            <a:avLst/>
          </a:prstGeom>
          <a:noFill/>
          <a:ln>
            <a:noFill/>
          </a:ln>
        </p:spPr>
      </p:pic>
      <p:sp>
        <p:nvSpPr>
          <p:cNvPr id="165" name="Google Shape;165;g2baaed31fd4_0_137"/>
          <p:cNvSpPr/>
          <p:nvPr/>
        </p:nvSpPr>
        <p:spPr>
          <a:xfrm>
            <a:off x="5842730" y="4229100"/>
            <a:ext cx="13603500" cy="4610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149;g2baaed31fd4_0_110">
            <a:extLst>
              <a:ext uri="{FF2B5EF4-FFF2-40B4-BE49-F238E27FC236}">
                <a16:creationId xmlns:a16="http://schemas.microsoft.com/office/drawing/2014/main" id="{1937E9F0-A924-72FE-5E54-25EA06012580}"/>
              </a:ext>
            </a:extLst>
          </p:cNvPr>
          <p:cNvSpPr/>
          <p:nvPr/>
        </p:nvSpPr>
        <p:spPr>
          <a:xfrm>
            <a:off x="11762915" y="2045368"/>
            <a:ext cx="4583367" cy="95250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E0E0E"/>
              </a:buClr>
              <a:buSzPts val="4800"/>
              <a:buFont typeface="Patua One"/>
              <a:buNone/>
            </a:pPr>
            <a:r>
              <a:rPr lang="en-US" sz="4800" dirty="0">
                <a:solidFill>
                  <a:srgbClr val="0E0E0E"/>
                </a:solidFill>
                <a:latin typeface="Patua One"/>
              </a:rPr>
              <a:t> The Big Reveal</a:t>
            </a:r>
            <a:endParaRPr sz="4800" dirty="0">
              <a:solidFill>
                <a:srgbClr val="0E0E0E"/>
              </a:solidFill>
              <a:latin typeface="Patua One"/>
              <a:sym typeface="Calibri"/>
            </a:endParaRPr>
          </a:p>
        </p:txBody>
      </p:sp>
      <p:sp>
        <p:nvSpPr>
          <p:cNvPr id="4" name="TextBox 3">
            <a:extLst>
              <a:ext uri="{FF2B5EF4-FFF2-40B4-BE49-F238E27FC236}">
                <a16:creationId xmlns:a16="http://schemas.microsoft.com/office/drawing/2014/main" id="{E8DBDDDB-B065-405A-A35A-DC1E7C696B70}"/>
              </a:ext>
            </a:extLst>
          </p:cNvPr>
          <p:cNvSpPr txBox="1"/>
          <p:nvPr/>
        </p:nvSpPr>
        <p:spPr>
          <a:xfrm>
            <a:off x="6930189" y="3036391"/>
            <a:ext cx="14451892" cy="8956298"/>
          </a:xfrm>
          <a:prstGeom prst="rect">
            <a:avLst/>
          </a:prstGeom>
          <a:noFill/>
        </p:spPr>
        <p:txBody>
          <a:bodyPr wrap="square">
            <a:spAutoFit/>
          </a:bodyPr>
          <a:lstStyle/>
          <a:p>
            <a:pPr>
              <a:buClr>
                <a:srgbClr val="0E0E0E"/>
              </a:buClr>
              <a:buSzPts val="3200"/>
            </a:pPr>
            <a:r>
              <a:rPr lang="en-US" sz="3200" dirty="0">
                <a:solidFill>
                  <a:srgbClr val="0E0E0E"/>
                </a:solidFill>
                <a:latin typeface="+mn-lt"/>
              </a:rPr>
              <a:t>After weeks of Afrobeat-fueled late nights and more than a few existential crises, Olumide struck gold. Insights began pouring in like a blockbuster opening weekend:</a:t>
            </a:r>
          </a:p>
          <a:p>
            <a:pPr>
              <a:buClr>
                <a:srgbClr val="0E0E0E"/>
              </a:buClr>
              <a:buSzPts val="3200"/>
            </a:pPr>
            <a:endParaRPr lang="en-US" sz="3200" dirty="0">
              <a:solidFill>
                <a:srgbClr val="0E0E0E"/>
              </a:solidFill>
              <a:latin typeface="+mn-lt"/>
            </a:endParaRPr>
          </a:p>
          <a:p>
            <a:pPr marL="457200" indent="-457200">
              <a:buClr>
                <a:srgbClr val="0E0E0E"/>
              </a:buClr>
              <a:buSzPts val="3200"/>
              <a:buFont typeface="Wingdings" panose="05000000000000000000" pitchFamily="2" charset="2"/>
              <a:buChar char="§"/>
            </a:pPr>
            <a:r>
              <a:rPr lang="en-US" sz="3200" b="1" dirty="0">
                <a:solidFill>
                  <a:srgbClr val="0E0E0E"/>
                </a:solidFill>
                <a:latin typeface="+mn-lt"/>
              </a:rPr>
              <a:t>Sales Forecasts</a:t>
            </a:r>
            <a:r>
              <a:rPr lang="en-US" sz="3200" dirty="0">
                <a:solidFill>
                  <a:srgbClr val="0E0E0E"/>
                </a:solidFill>
                <a:latin typeface="+mn-lt"/>
              </a:rPr>
              <a:t>: A time-series analysis projected steady growth through 2026, with seasonal spikes in September and November.</a:t>
            </a:r>
          </a:p>
          <a:p>
            <a:pPr>
              <a:buClr>
                <a:srgbClr val="0E0E0E"/>
              </a:buClr>
              <a:buSzPts val="3200"/>
            </a:pPr>
            <a:endParaRPr lang="en-US" sz="3200" dirty="0">
              <a:solidFill>
                <a:srgbClr val="0E0E0E"/>
              </a:solidFill>
              <a:latin typeface="+mn-lt"/>
            </a:endParaRPr>
          </a:p>
          <a:p>
            <a:pPr marL="457200" indent="-457200">
              <a:buClr>
                <a:srgbClr val="0E0E0E"/>
              </a:buClr>
              <a:buSzPts val="3200"/>
              <a:buFont typeface="Wingdings" panose="05000000000000000000" pitchFamily="2" charset="2"/>
              <a:buChar char="§"/>
            </a:pPr>
            <a:r>
              <a:rPr lang="en-US" sz="3200" b="1" dirty="0">
                <a:solidFill>
                  <a:srgbClr val="0E0E0E"/>
                </a:solidFill>
                <a:latin typeface="+mn-lt"/>
              </a:rPr>
              <a:t>Subcategory Stars</a:t>
            </a:r>
            <a:r>
              <a:rPr lang="en-US" sz="3200" dirty="0">
                <a:solidFill>
                  <a:srgbClr val="0E0E0E"/>
                </a:solidFill>
                <a:latin typeface="+mn-lt"/>
              </a:rPr>
              <a:t>: Phones and chairs dominated, bringing in $357.8K and $333K, respectively. Meanwhile, art supplies needed a PR miracle.</a:t>
            </a:r>
          </a:p>
          <a:p>
            <a:pPr>
              <a:buClr>
                <a:srgbClr val="0E0E0E"/>
              </a:buClr>
              <a:buSzPts val="3200"/>
            </a:pPr>
            <a:endParaRPr lang="en-US" sz="3200" dirty="0">
              <a:solidFill>
                <a:srgbClr val="0E0E0E"/>
              </a:solidFill>
              <a:latin typeface="+mn-lt"/>
            </a:endParaRPr>
          </a:p>
          <a:p>
            <a:pPr marL="457200" indent="-457200">
              <a:buClr>
                <a:srgbClr val="0E0E0E"/>
              </a:buClr>
              <a:buSzPts val="3200"/>
              <a:buFont typeface="Wingdings" panose="05000000000000000000" pitchFamily="2" charset="2"/>
              <a:buChar char="§"/>
            </a:pPr>
            <a:r>
              <a:rPr lang="en-US" sz="3200" b="1" dirty="0">
                <a:solidFill>
                  <a:srgbClr val="0E0E0E"/>
                </a:solidFill>
                <a:latin typeface="+mn-lt"/>
              </a:rPr>
              <a:t>Hidden Gold</a:t>
            </a:r>
            <a:r>
              <a:rPr lang="en-US" sz="3200" dirty="0">
                <a:solidFill>
                  <a:srgbClr val="0E0E0E"/>
                </a:solidFill>
                <a:latin typeface="+mn-lt"/>
              </a:rPr>
              <a:t>: A market basket analysis uncovered powerful pairings—customers who bought VoIP phones often added smartphones to their carts.</a:t>
            </a:r>
          </a:p>
          <a:p>
            <a:pPr>
              <a:buClr>
                <a:srgbClr val="0E0E0E"/>
              </a:buClr>
              <a:buSzPts val="3200"/>
            </a:pPr>
            <a:endParaRPr lang="en-US" sz="3200" dirty="0">
              <a:solidFill>
                <a:srgbClr val="0E0E0E"/>
              </a:solidFill>
              <a:latin typeface="+mn-lt"/>
            </a:endParaRPr>
          </a:p>
          <a:p>
            <a:pPr>
              <a:buClr>
                <a:srgbClr val="0E0E0E"/>
              </a:buClr>
              <a:buSzPts val="3200"/>
            </a:pPr>
            <a:r>
              <a:rPr lang="en-US" sz="3200" dirty="0">
                <a:solidFill>
                  <a:srgbClr val="0E0E0E"/>
                </a:solidFill>
                <a:latin typeface="+mn-lt"/>
              </a:rPr>
              <a:t>Armed with R scripts, dashboards, and strategic insights on his laptop that gleamed like award-season outfits, Olumide presented his findings. The room held its breath as the visuals illuminated a clear path to profitability. By the end of the presentation, even the CEO was nodding in agreement, as if they had just heard their favorite song..</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DFD8CE"/>
        </a:solidFill>
        <a:effectLst/>
      </p:bgPr>
    </p:bg>
    <p:spTree>
      <p:nvGrpSpPr>
        <p:cNvPr id="1" name="Shape 172"/>
        <p:cNvGrpSpPr/>
        <p:nvPr/>
      </p:nvGrpSpPr>
      <p:grpSpPr>
        <a:xfrm>
          <a:off x="0" y="0"/>
          <a:ext cx="0" cy="0"/>
          <a:chOff x="0" y="0"/>
          <a:chExt cx="0" cy="0"/>
        </a:xfrm>
      </p:grpSpPr>
      <p:pic>
        <p:nvPicPr>
          <p:cNvPr id="173" name="Google Shape;173;g2baaed31fd4_0_151" descr=" "/>
          <p:cNvPicPr preferRelativeResize="0"/>
          <p:nvPr/>
        </p:nvPicPr>
        <p:blipFill rotWithShape="1">
          <a:blip r:embed="rId3">
            <a:alphaModFix/>
          </a:blip>
          <a:srcRect/>
          <a:stretch/>
        </p:blipFill>
        <p:spPr>
          <a:xfrm>
            <a:off x="546168" y="762000"/>
            <a:ext cx="2870559" cy="2717800"/>
          </a:xfrm>
          <a:prstGeom prst="rect">
            <a:avLst/>
          </a:prstGeom>
          <a:noFill/>
          <a:ln>
            <a:noFill/>
          </a:ln>
        </p:spPr>
      </p:pic>
      <p:pic>
        <p:nvPicPr>
          <p:cNvPr id="174" name="Google Shape;174;g2baaed31fd4_0_151" descr=" "/>
          <p:cNvPicPr preferRelativeResize="0"/>
          <p:nvPr/>
        </p:nvPicPr>
        <p:blipFill rotWithShape="1">
          <a:blip r:embed="rId4">
            <a:alphaModFix/>
          </a:blip>
          <a:srcRect/>
          <a:stretch/>
        </p:blipFill>
        <p:spPr>
          <a:xfrm>
            <a:off x="21954172" y="11449719"/>
            <a:ext cx="1924799" cy="1778000"/>
          </a:xfrm>
          <a:prstGeom prst="rect">
            <a:avLst/>
          </a:prstGeom>
          <a:noFill/>
          <a:ln>
            <a:noFill/>
          </a:ln>
        </p:spPr>
      </p:pic>
      <p:pic>
        <p:nvPicPr>
          <p:cNvPr id="175" name="Google Shape;175;g2baaed31fd4_0_151" descr=" "/>
          <p:cNvPicPr preferRelativeResize="0"/>
          <p:nvPr/>
        </p:nvPicPr>
        <p:blipFill rotWithShape="1">
          <a:blip r:embed="rId5">
            <a:alphaModFix/>
          </a:blip>
          <a:srcRect/>
          <a:stretch/>
        </p:blipFill>
        <p:spPr>
          <a:xfrm>
            <a:off x="15013276" y="-2794000"/>
            <a:ext cx="6122165" cy="6273800"/>
          </a:xfrm>
          <a:prstGeom prst="rect">
            <a:avLst/>
          </a:prstGeom>
          <a:noFill/>
          <a:ln>
            <a:noFill/>
          </a:ln>
        </p:spPr>
      </p:pic>
      <p:sp>
        <p:nvSpPr>
          <p:cNvPr id="176" name="Google Shape;176;g2baaed31fd4_0_151"/>
          <p:cNvSpPr/>
          <p:nvPr/>
        </p:nvSpPr>
        <p:spPr>
          <a:xfrm>
            <a:off x="23370921" y="10515600"/>
            <a:ext cx="1016100" cy="3200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g2baaed31fd4_0_151"/>
          <p:cNvSpPr/>
          <p:nvPr/>
        </p:nvSpPr>
        <p:spPr>
          <a:xfrm>
            <a:off x="16004000" y="4737100"/>
            <a:ext cx="7049400" cy="1866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g2baaed31fd4_0_151"/>
          <p:cNvSpPr/>
          <p:nvPr/>
        </p:nvSpPr>
        <p:spPr>
          <a:xfrm>
            <a:off x="11845753" y="3784600"/>
            <a:ext cx="6335045" cy="95250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E0E0E"/>
              </a:buClr>
              <a:buSzPts val="4800"/>
              <a:buFont typeface="Patua One"/>
              <a:buNone/>
            </a:pPr>
            <a:r>
              <a:rPr lang="en-US" sz="4800" dirty="0">
                <a:solidFill>
                  <a:srgbClr val="0E0E0E"/>
                </a:solidFill>
                <a:latin typeface="Patua One"/>
              </a:rPr>
              <a:t>The Power of Pivoting</a:t>
            </a:r>
            <a:endParaRPr sz="4800" dirty="0">
              <a:solidFill>
                <a:srgbClr val="0E0E0E"/>
              </a:solidFill>
              <a:latin typeface="Patua One"/>
              <a:sym typeface="Calibri"/>
            </a:endParaRPr>
          </a:p>
        </p:txBody>
      </p:sp>
      <p:sp>
        <p:nvSpPr>
          <p:cNvPr id="181" name="Google Shape;181;g2baaed31fd4_0_151"/>
          <p:cNvSpPr/>
          <p:nvPr/>
        </p:nvSpPr>
        <p:spPr>
          <a:xfrm>
            <a:off x="9821941" y="4897949"/>
            <a:ext cx="11327443" cy="7853520"/>
          </a:xfrm>
          <a:prstGeom prst="rect">
            <a:avLst/>
          </a:prstGeom>
          <a:noFill/>
          <a:ln>
            <a:noFill/>
          </a:ln>
        </p:spPr>
        <p:txBody>
          <a:bodyPr spcFirstLastPara="1" wrap="square" lIns="0" tIns="0" rIns="0" bIns="0" anchor="t" anchorCtr="0">
            <a:noAutofit/>
          </a:bodyPr>
          <a:lstStyle/>
          <a:p>
            <a:r>
              <a:rPr lang="en-US" sz="3200" dirty="0">
                <a:solidFill>
                  <a:srgbClr val="0E0E0E"/>
                </a:solidFill>
                <a:latin typeface="+mn-lt"/>
              </a:rPr>
              <a:t>With insights in hand, the company pivoted its strategies:</a:t>
            </a:r>
          </a:p>
          <a:p>
            <a:endParaRPr lang="en-US" sz="3200" dirty="0">
              <a:solidFill>
                <a:srgbClr val="0E0E0E"/>
              </a:solidFill>
              <a:latin typeface="+mn-lt"/>
            </a:endParaRPr>
          </a:p>
          <a:p>
            <a:pPr marL="457200" indent="-457200">
              <a:buFont typeface="Wingdings" panose="05000000000000000000" pitchFamily="2" charset="2"/>
              <a:buChar char="§"/>
            </a:pPr>
            <a:r>
              <a:rPr lang="en-US" sz="3200" b="1" dirty="0">
                <a:solidFill>
                  <a:srgbClr val="0E0E0E"/>
                </a:solidFill>
                <a:latin typeface="+mn-lt"/>
              </a:rPr>
              <a:t>The South region </a:t>
            </a:r>
            <a:r>
              <a:rPr lang="en-US" sz="3200" dirty="0">
                <a:solidFill>
                  <a:srgbClr val="0E0E0E"/>
                </a:solidFill>
                <a:latin typeface="+mn-lt"/>
              </a:rPr>
              <a:t>received a targeted marketing boost, while the West doubled down on its success.</a:t>
            </a:r>
          </a:p>
          <a:p>
            <a:endParaRPr lang="en-US" sz="3200" dirty="0">
              <a:solidFill>
                <a:srgbClr val="0E0E0E"/>
              </a:solidFill>
              <a:latin typeface="+mn-lt"/>
            </a:endParaRPr>
          </a:p>
          <a:p>
            <a:pPr marL="457200" indent="-457200">
              <a:buFont typeface="Wingdings" panose="05000000000000000000" pitchFamily="2" charset="2"/>
              <a:buChar char="§"/>
            </a:pPr>
            <a:r>
              <a:rPr lang="en-US" sz="3200" b="1" dirty="0">
                <a:solidFill>
                  <a:srgbClr val="0E0E0E"/>
                </a:solidFill>
                <a:latin typeface="+mn-lt"/>
              </a:rPr>
              <a:t>Bundling strategies </a:t>
            </a:r>
            <a:r>
              <a:rPr lang="en-US" sz="3200" dirty="0">
                <a:solidFill>
                  <a:srgbClr val="0E0E0E"/>
                </a:solidFill>
                <a:latin typeface="+mn-lt"/>
              </a:rPr>
              <a:t>turned complementary products into cross-selling stars. VoIP phones and wall clocks? The new dynamic duo.</a:t>
            </a:r>
          </a:p>
          <a:p>
            <a:endParaRPr lang="en-US" sz="3200" dirty="0">
              <a:solidFill>
                <a:srgbClr val="0E0E0E"/>
              </a:solidFill>
              <a:latin typeface="+mn-lt"/>
            </a:endParaRPr>
          </a:p>
          <a:p>
            <a:pPr marL="457200" indent="-457200">
              <a:buFont typeface="Wingdings" panose="05000000000000000000" pitchFamily="2" charset="2"/>
              <a:buChar char="§"/>
            </a:pPr>
            <a:r>
              <a:rPr lang="en-US" sz="3200" b="1" dirty="0">
                <a:solidFill>
                  <a:srgbClr val="0E0E0E"/>
                </a:solidFill>
                <a:latin typeface="+mn-lt"/>
              </a:rPr>
              <a:t>Loyalty programs wooed </a:t>
            </a:r>
            <a:r>
              <a:rPr lang="en-US" sz="3200" dirty="0">
                <a:solidFill>
                  <a:srgbClr val="0E0E0E"/>
                </a:solidFill>
                <a:latin typeface="+mn-lt"/>
              </a:rPr>
              <a:t>the 392 customers responsible for 80% of sales, while low-performing products either got a strategic makeover or were cut.</a:t>
            </a:r>
          </a:p>
          <a:p>
            <a:pPr>
              <a:buFont typeface="Arial" panose="020B0604020202020204" pitchFamily="34" charset="0"/>
              <a:buChar char="•"/>
            </a:pPr>
            <a:endParaRPr lang="en-US" sz="3200" dirty="0">
              <a:solidFill>
                <a:srgbClr val="0E0E0E"/>
              </a:solidFill>
              <a:latin typeface="+mn-lt"/>
            </a:endParaRPr>
          </a:p>
          <a:p>
            <a:r>
              <a:rPr lang="en-US" sz="3200" dirty="0">
                <a:solidFill>
                  <a:srgbClr val="0E0E0E"/>
                </a:solidFill>
                <a:latin typeface="+mn-lt"/>
              </a:rPr>
              <a:t>But there was one crucial warning: “Discounts,” Olumide cautioned, “are like cake—too much and you’ll regret it. Optimize, don’t overdo.”</a:t>
            </a:r>
          </a:p>
          <a:p>
            <a:pPr marL="0" marR="0" lvl="0" indent="0" algn="l" rtl="0">
              <a:spcBef>
                <a:spcPts val="0"/>
              </a:spcBef>
              <a:spcAft>
                <a:spcPts val="0"/>
              </a:spcAft>
              <a:buClr>
                <a:srgbClr val="0E0E0E"/>
              </a:buClr>
              <a:buSzPts val="3200"/>
              <a:buFont typeface="Special Elite"/>
              <a:buNone/>
            </a:pPr>
            <a:endParaRPr sz="3200" b="0" i="0" u="none" strike="noStrike" cap="none" dirty="0">
              <a:solidFill>
                <a:schemeClr val="dk1"/>
              </a:solidFill>
              <a:latin typeface="Calibri"/>
              <a:ea typeface="Calibri"/>
              <a:cs typeface="Calibri"/>
              <a:sym typeface="Calibri"/>
            </a:endParaRPr>
          </a:p>
        </p:txBody>
      </p:sp>
      <p:sp>
        <p:nvSpPr>
          <p:cNvPr id="182" name="Google Shape;182;g2baaed31fd4_0_151"/>
          <p:cNvSpPr/>
          <p:nvPr/>
        </p:nvSpPr>
        <p:spPr>
          <a:xfrm>
            <a:off x="16004000" y="7708900"/>
            <a:ext cx="7049400" cy="2273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1D1FE383-4620-5836-865D-1B01EBD2225C}"/>
              </a:ext>
            </a:extLst>
          </p:cNvPr>
          <p:cNvPicPr>
            <a:picLocks noChangeAspect="1"/>
          </p:cNvPicPr>
          <p:nvPr/>
        </p:nvPicPr>
        <p:blipFill>
          <a:blip r:embed="rId6"/>
          <a:stretch>
            <a:fillRect/>
          </a:stretch>
        </p:blipFill>
        <p:spPr>
          <a:xfrm>
            <a:off x="794084" y="5213349"/>
            <a:ext cx="6521116" cy="6701587"/>
          </a:xfrm>
          <a:prstGeom prst="rect">
            <a:avLst/>
          </a:prstGeom>
        </p:spPr>
      </p:pic>
      <p:sp>
        <p:nvSpPr>
          <p:cNvPr id="2" name="TextBox 1">
            <a:extLst>
              <a:ext uri="{FF2B5EF4-FFF2-40B4-BE49-F238E27FC236}">
                <a16:creationId xmlns:a16="http://schemas.microsoft.com/office/drawing/2014/main" id="{6E656E9B-3C59-F5CB-825F-C4264EF38A18}"/>
              </a:ext>
            </a:extLst>
          </p:cNvPr>
          <p:cNvSpPr txBox="1"/>
          <p:nvPr/>
        </p:nvSpPr>
        <p:spPr>
          <a:xfrm rot="16200000">
            <a:off x="20979305" y="10053750"/>
            <a:ext cx="6144768" cy="461665"/>
          </a:xfrm>
          <a:prstGeom prst="rect">
            <a:avLst/>
          </a:prstGeom>
          <a:noFill/>
        </p:spPr>
        <p:txBody>
          <a:bodyPr wrap="square" rtlCol="0">
            <a:spAutoFit/>
          </a:bodyPr>
          <a:lstStyle/>
          <a:p>
            <a:r>
              <a:rPr lang="en-US" sz="2400" b="1" dirty="0">
                <a:solidFill>
                  <a:srgbClr val="FF0000"/>
                </a:solidFill>
              </a:rPr>
              <a:t>Olumide Balogun         +</a:t>
            </a:r>
            <a:r>
              <a:rPr lang="en-US" sz="2200" b="1" dirty="0">
                <a:solidFill>
                  <a:srgbClr val="FF0000"/>
                </a:solidFill>
              </a:rPr>
              <a:t>234-8065060691</a:t>
            </a:r>
            <a:r>
              <a:rPr lang="en-US" sz="2400" b="1" dirty="0">
                <a:solidFill>
                  <a:srgbClr val="FF0000"/>
                </a:solidFill>
              </a:rPr>
              <a:t>  </a:t>
            </a:r>
            <a:endParaRPr lang="en-NG" sz="2400" b="1" dirty="0">
              <a:solidFill>
                <a:srgbClr val="FF0000"/>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DFD8CE"/>
        </a:solidFill>
        <a:effectLst/>
      </p:bgPr>
    </p:bg>
    <p:spTree>
      <p:nvGrpSpPr>
        <p:cNvPr id="1" name="Shape 320"/>
        <p:cNvGrpSpPr/>
        <p:nvPr/>
      </p:nvGrpSpPr>
      <p:grpSpPr>
        <a:xfrm>
          <a:off x="0" y="0"/>
          <a:ext cx="0" cy="0"/>
          <a:chOff x="0" y="0"/>
          <a:chExt cx="0" cy="0"/>
        </a:xfrm>
      </p:grpSpPr>
      <p:pic>
        <p:nvPicPr>
          <p:cNvPr id="321" name="Google Shape;321;g2baaed31fd4_0_295" descr=" "/>
          <p:cNvPicPr preferRelativeResize="0"/>
          <p:nvPr/>
        </p:nvPicPr>
        <p:blipFill rotWithShape="1">
          <a:blip r:embed="rId3">
            <a:alphaModFix/>
          </a:blip>
          <a:srcRect/>
          <a:stretch/>
        </p:blipFill>
        <p:spPr>
          <a:xfrm>
            <a:off x="-139717" y="-292100"/>
            <a:ext cx="3086486" cy="2362200"/>
          </a:xfrm>
          <a:prstGeom prst="rect">
            <a:avLst/>
          </a:prstGeom>
          <a:noFill/>
          <a:ln>
            <a:noFill/>
          </a:ln>
        </p:spPr>
      </p:pic>
      <p:pic>
        <p:nvPicPr>
          <p:cNvPr id="322" name="Google Shape;322;g2baaed31fd4_0_295" descr=" "/>
          <p:cNvPicPr preferRelativeResize="0"/>
          <p:nvPr/>
        </p:nvPicPr>
        <p:blipFill rotWithShape="1">
          <a:blip r:embed="rId4">
            <a:alphaModFix/>
          </a:blip>
          <a:srcRect/>
          <a:stretch/>
        </p:blipFill>
        <p:spPr>
          <a:xfrm>
            <a:off x="20216099" y="9950190"/>
            <a:ext cx="3954960" cy="3268104"/>
          </a:xfrm>
          <a:prstGeom prst="rect">
            <a:avLst/>
          </a:prstGeom>
          <a:noFill/>
          <a:ln>
            <a:noFill/>
          </a:ln>
        </p:spPr>
      </p:pic>
      <p:pic>
        <p:nvPicPr>
          <p:cNvPr id="323" name="Google Shape;323;g2baaed31fd4_0_295" descr=" "/>
          <p:cNvPicPr preferRelativeResize="0"/>
          <p:nvPr/>
        </p:nvPicPr>
        <p:blipFill rotWithShape="1">
          <a:blip r:embed="rId5">
            <a:alphaModFix/>
          </a:blip>
          <a:srcRect/>
          <a:stretch/>
        </p:blipFill>
        <p:spPr>
          <a:xfrm>
            <a:off x="-2730841" y="4432300"/>
            <a:ext cx="5194949" cy="4851400"/>
          </a:xfrm>
          <a:prstGeom prst="rect">
            <a:avLst/>
          </a:prstGeom>
          <a:noFill/>
          <a:ln>
            <a:noFill/>
          </a:ln>
        </p:spPr>
      </p:pic>
      <p:sp>
        <p:nvSpPr>
          <p:cNvPr id="324" name="Google Shape;324;g2baaed31fd4_0_295"/>
          <p:cNvSpPr/>
          <p:nvPr/>
        </p:nvSpPr>
        <p:spPr>
          <a:xfrm>
            <a:off x="23370921" y="10515600"/>
            <a:ext cx="1016100" cy="3200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g2baaed31fd4_0_295"/>
          <p:cNvSpPr/>
          <p:nvPr/>
        </p:nvSpPr>
        <p:spPr>
          <a:xfrm>
            <a:off x="14543318" y="3543300"/>
            <a:ext cx="7875000" cy="7315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g2baaed31fd4_0_295"/>
          <p:cNvSpPr/>
          <p:nvPr/>
        </p:nvSpPr>
        <p:spPr>
          <a:xfrm>
            <a:off x="14543318" y="3543300"/>
            <a:ext cx="7875000" cy="3352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g2baaed31fd4_0_295"/>
          <p:cNvSpPr/>
          <p:nvPr/>
        </p:nvSpPr>
        <p:spPr>
          <a:xfrm>
            <a:off x="14543318" y="3543300"/>
            <a:ext cx="3010200" cy="1981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g2baaed31fd4_0_295"/>
          <p:cNvSpPr/>
          <p:nvPr/>
        </p:nvSpPr>
        <p:spPr>
          <a:xfrm>
            <a:off x="14543318" y="5829300"/>
            <a:ext cx="7875000" cy="1066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g2baaed31fd4_0_295"/>
          <p:cNvSpPr/>
          <p:nvPr/>
        </p:nvSpPr>
        <p:spPr>
          <a:xfrm>
            <a:off x="12193587" y="2781509"/>
            <a:ext cx="9218087" cy="7734090"/>
          </a:xfrm>
          <a:prstGeom prst="rect">
            <a:avLst/>
          </a:prstGeom>
          <a:noFill/>
          <a:ln>
            <a:noFill/>
          </a:ln>
        </p:spPr>
        <p:txBody>
          <a:bodyPr spcFirstLastPara="1" wrap="square" lIns="0" tIns="0" rIns="0" bIns="0" anchor="t" anchorCtr="0">
            <a:noAutofit/>
          </a:bodyPr>
          <a:lstStyle/>
          <a:p>
            <a:r>
              <a:rPr lang="en-US" sz="3200" dirty="0">
                <a:solidFill>
                  <a:srgbClr val="0E0E0E"/>
                </a:solidFill>
                <a:latin typeface="+mn-lt"/>
              </a:rPr>
              <a:t>By 2026, the results were nothing short of cinematic:</a:t>
            </a:r>
          </a:p>
          <a:p>
            <a:endParaRPr lang="en-US" sz="3200" dirty="0">
              <a:solidFill>
                <a:srgbClr val="0E0E0E"/>
              </a:solidFill>
              <a:latin typeface="+mn-lt"/>
            </a:endParaRPr>
          </a:p>
          <a:p>
            <a:pPr marL="457200" indent="-457200">
              <a:buFont typeface="Wingdings" panose="05000000000000000000" pitchFamily="2" charset="2"/>
              <a:buChar char="§"/>
            </a:pPr>
            <a:r>
              <a:rPr lang="en-US" sz="3200" b="1" dirty="0">
                <a:solidFill>
                  <a:srgbClr val="0E0E0E"/>
                </a:solidFill>
                <a:latin typeface="+mn-lt"/>
              </a:rPr>
              <a:t>Revenue soared by 20%, </a:t>
            </a:r>
            <a:r>
              <a:rPr lang="en-US" sz="3200" dirty="0">
                <a:solidFill>
                  <a:srgbClr val="0E0E0E"/>
                </a:solidFill>
                <a:latin typeface="+mn-lt"/>
              </a:rPr>
              <a:t>shattering all previous records.</a:t>
            </a:r>
          </a:p>
          <a:p>
            <a:pPr marL="457200" indent="-457200">
              <a:buFont typeface="Wingdings" panose="05000000000000000000" pitchFamily="2" charset="2"/>
              <a:buChar char="§"/>
            </a:pPr>
            <a:endParaRPr lang="en-US" sz="3200" dirty="0">
              <a:solidFill>
                <a:srgbClr val="0E0E0E"/>
              </a:solidFill>
              <a:latin typeface="+mn-lt"/>
            </a:endParaRPr>
          </a:p>
          <a:p>
            <a:pPr marL="457200" indent="-457200">
              <a:buFont typeface="Wingdings" panose="05000000000000000000" pitchFamily="2" charset="2"/>
              <a:buChar char="§"/>
            </a:pPr>
            <a:r>
              <a:rPr lang="en-US" sz="3200" b="1" dirty="0">
                <a:solidFill>
                  <a:srgbClr val="0E0E0E"/>
                </a:solidFill>
                <a:latin typeface="+mn-lt"/>
              </a:rPr>
              <a:t>Profit margins climbed 12%, </a:t>
            </a:r>
            <a:r>
              <a:rPr lang="en-US" sz="3200" dirty="0">
                <a:solidFill>
                  <a:srgbClr val="0E0E0E"/>
                </a:solidFill>
                <a:latin typeface="+mn-lt"/>
              </a:rPr>
              <a:t>thanks to smarter pricing and inventory strategies.</a:t>
            </a:r>
          </a:p>
          <a:p>
            <a:endParaRPr lang="en-US" sz="3200" dirty="0">
              <a:solidFill>
                <a:srgbClr val="0E0E0E"/>
              </a:solidFill>
              <a:latin typeface="+mn-lt"/>
            </a:endParaRPr>
          </a:p>
          <a:p>
            <a:pPr marL="457200" indent="-457200">
              <a:buFont typeface="Wingdings" panose="05000000000000000000" pitchFamily="2" charset="2"/>
              <a:buChar char="§"/>
            </a:pPr>
            <a:r>
              <a:rPr lang="en-US" sz="3200" b="1" dirty="0">
                <a:solidFill>
                  <a:srgbClr val="0E0E0E"/>
                </a:solidFill>
                <a:latin typeface="+mn-lt"/>
              </a:rPr>
              <a:t>Customer retention skyrocketed</a:t>
            </a:r>
            <a:r>
              <a:rPr lang="en-US" sz="3200" dirty="0">
                <a:solidFill>
                  <a:srgbClr val="0E0E0E"/>
                </a:solidFill>
                <a:latin typeface="+mn-lt"/>
              </a:rPr>
              <a:t>, with repeat business growing by 25%.</a:t>
            </a:r>
          </a:p>
          <a:p>
            <a:pPr>
              <a:buFont typeface="Arial"/>
              <a:buChar char="•"/>
            </a:pPr>
            <a:endParaRPr lang="en-US" sz="3200" dirty="0">
              <a:solidFill>
                <a:srgbClr val="0E0E0E"/>
              </a:solidFill>
              <a:latin typeface="+mn-lt"/>
            </a:endParaRPr>
          </a:p>
          <a:p>
            <a:r>
              <a:rPr lang="en-US" sz="3200" dirty="0">
                <a:solidFill>
                  <a:srgbClr val="0E0E0E"/>
                </a:solidFill>
                <a:latin typeface="+mn-lt"/>
              </a:rPr>
              <a:t>Even the South turned its fortunes around, proving that with the right data and a solid plan, anything was possible.</a:t>
            </a:r>
          </a:p>
          <a:p>
            <a:pPr marL="0" marR="0" lvl="0" indent="0" algn="l" rtl="0">
              <a:spcBef>
                <a:spcPts val="0"/>
              </a:spcBef>
              <a:spcAft>
                <a:spcPts val="0"/>
              </a:spcAft>
              <a:buClr>
                <a:srgbClr val="0E0E0E"/>
              </a:buClr>
              <a:buSzPts val="3200"/>
              <a:buFont typeface="Special Elite"/>
              <a:buNone/>
            </a:pPr>
            <a:endParaRPr sz="3200" b="0" i="0" u="none" strike="noStrike" cap="none" dirty="0">
              <a:solidFill>
                <a:schemeClr val="dk1"/>
              </a:solidFill>
              <a:latin typeface="Calibri"/>
              <a:ea typeface="Calibri"/>
              <a:cs typeface="Calibri"/>
              <a:sym typeface="Calibri"/>
            </a:endParaRPr>
          </a:p>
        </p:txBody>
      </p:sp>
      <p:sp>
        <p:nvSpPr>
          <p:cNvPr id="334" name="Google Shape;334;g2baaed31fd4_0_295"/>
          <p:cNvSpPr/>
          <p:nvPr/>
        </p:nvSpPr>
        <p:spPr>
          <a:xfrm>
            <a:off x="14543318" y="7505700"/>
            <a:ext cx="7875000" cy="3352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g2baaed31fd4_0_295"/>
          <p:cNvSpPr/>
          <p:nvPr/>
        </p:nvSpPr>
        <p:spPr>
          <a:xfrm>
            <a:off x="14543318" y="7505700"/>
            <a:ext cx="3175500" cy="1981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g2baaed31fd4_0_295"/>
          <p:cNvSpPr/>
          <p:nvPr/>
        </p:nvSpPr>
        <p:spPr>
          <a:xfrm>
            <a:off x="14543318" y="9791700"/>
            <a:ext cx="7875000" cy="1066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106EAEF1-D4E7-22C2-C59A-F57D734D6D84}"/>
              </a:ext>
            </a:extLst>
          </p:cNvPr>
          <p:cNvPicPr>
            <a:picLocks noChangeAspect="1"/>
          </p:cNvPicPr>
          <p:nvPr/>
        </p:nvPicPr>
        <p:blipFill>
          <a:blip r:embed="rId6"/>
          <a:stretch>
            <a:fillRect/>
          </a:stretch>
        </p:blipFill>
        <p:spPr>
          <a:xfrm>
            <a:off x="1968857" y="2661473"/>
            <a:ext cx="7739360" cy="7854125"/>
          </a:xfrm>
          <a:prstGeom prst="rect">
            <a:avLst/>
          </a:prstGeom>
        </p:spPr>
      </p:pic>
      <p:sp>
        <p:nvSpPr>
          <p:cNvPr id="4" name="Google Shape;180;g2baaed31fd4_0_151">
            <a:extLst>
              <a:ext uri="{FF2B5EF4-FFF2-40B4-BE49-F238E27FC236}">
                <a16:creationId xmlns:a16="http://schemas.microsoft.com/office/drawing/2014/main" id="{33956CE3-5475-FF73-8B2C-E66CD1D86A4D}"/>
              </a:ext>
            </a:extLst>
          </p:cNvPr>
          <p:cNvSpPr/>
          <p:nvPr/>
        </p:nvSpPr>
        <p:spPr>
          <a:xfrm>
            <a:off x="13757692" y="1708974"/>
            <a:ext cx="7252500" cy="95250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Clr>
                <a:srgbClr val="0E0E0E"/>
              </a:buClr>
              <a:buSzPts val="4800"/>
              <a:buFont typeface="Patua One"/>
              <a:buNone/>
            </a:pPr>
            <a:r>
              <a:rPr lang="en-US" sz="4800" dirty="0">
                <a:solidFill>
                  <a:srgbClr val="0E0E0E"/>
                </a:solidFill>
                <a:latin typeface="Patua One"/>
              </a:rPr>
              <a:t>The Power of Pivoting</a:t>
            </a:r>
            <a:endParaRPr sz="4800" dirty="0">
              <a:solidFill>
                <a:srgbClr val="0E0E0E"/>
              </a:solidFill>
              <a:latin typeface="Patua One"/>
              <a:sym typeface="Calibri"/>
            </a:endParaRPr>
          </a:p>
        </p:txBody>
      </p:sp>
      <p:sp>
        <p:nvSpPr>
          <p:cNvPr id="2" name="TextBox 1">
            <a:extLst>
              <a:ext uri="{FF2B5EF4-FFF2-40B4-BE49-F238E27FC236}">
                <a16:creationId xmlns:a16="http://schemas.microsoft.com/office/drawing/2014/main" id="{21A6C123-FD08-D1F2-B9F2-6A5C355E01C8}"/>
              </a:ext>
            </a:extLst>
          </p:cNvPr>
          <p:cNvSpPr txBox="1"/>
          <p:nvPr/>
        </p:nvSpPr>
        <p:spPr>
          <a:xfrm rot="16200000">
            <a:off x="20979305" y="10053750"/>
            <a:ext cx="6144768" cy="461665"/>
          </a:xfrm>
          <a:prstGeom prst="rect">
            <a:avLst/>
          </a:prstGeom>
          <a:noFill/>
        </p:spPr>
        <p:txBody>
          <a:bodyPr wrap="square" rtlCol="0">
            <a:spAutoFit/>
          </a:bodyPr>
          <a:lstStyle/>
          <a:p>
            <a:r>
              <a:rPr lang="en-US" sz="2400" b="1" dirty="0">
                <a:solidFill>
                  <a:srgbClr val="FF0000"/>
                </a:solidFill>
              </a:rPr>
              <a:t>Olumide Balogun         +</a:t>
            </a:r>
            <a:r>
              <a:rPr lang="en-US" sz="2200" b="1" dirty="0">
                <a:solidFill>
                  <a:srgbClr val="FF0000"/>
                </a:solidFill>
              </a:rPr>
              <a:t>234-8065060691</a:t>
            </a:r>
            <a:r>
              <a:rPr lang="en-US" sz="2400" b="1" dirty="0">
                <a:solidFill>
                  <a:srgbClr val="FF0000"/>
                </a:solidFill>
              </a:rPr>
              <a:t>  </a:t>
            </a:r>
            <a:endParaRPr lang="en-NG" sz="2400" b="1" dirty="0">
              <a:solidFill>
                <a:srgbClr val="FF0000"/>
              </a:solidFill>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520</TotalTime>
  <Words>1416</Words>
  <Application>Microsoft Office PowerPoint</Application>
  <PresentationFormat>Custom</PresentationFormat>
  <Paragraphs>140</Paragraphs>
  <Slides>14</Slides>
  <Notes>13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Calibri</vt:lpstr>
      <vt:lpstr>Aptos</vt:lpstr>
      <vt:lpstr>Wingdings</vt:lpstr>
      <vt:lpstr>Arial Rounded MT Bold</vt:lpstr>
      <vt:lpstr>Patua One</vt:lpstr>
      <vt:lpstr>Special Elite</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PptxGenJS</dc:creator>
  <cp:lastModifiedBy>Christopher Balogun</cp:lastModifiedBy>
  <cp:revision>31</cp:revision>
  <dcterms:created xsi:type="dcterms:W3CDTF">2024-02-17T02:24:44Z</dcterms:created>
  <dcterms:modified xsi:type="dcterms:W3CDTF">2025-01-15T09:07:24Z</dcterms:modified>
</cp:coreProperties>
</file>